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63" r:id="rId4"/>
    <p:sldId id="264" r:id="rId5"/>
    <p:sldId id="307" r:id="rId6"/>
    <p:sldId id="308" r:id="rId7"/>
    <p:sldId id="265" r:id="rId8"/>
    <p:sldId id="309" r:id="rId9"/>
    <p:sldId id="310" r:id="rId10"/>
    <p:sldId id="311" r:id="rId11"/>
    <p:sldId id="302" r:id="rId12"/>
    <p:sldId id="312" r:id="rId13"/>
    <p:sldId id="313" r:id="rId14"/>
    <p:sldId id="314" r:id="rId15"/>
    <p:sldId id="303" r:id="rId16"/>
    <p:sldId id="315" r:id="rId17"/>
    <p:sldId id="306" r:id="rId18"/>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A9"/>
    <a:srgbClr val="FFFFFF"/>
    <a:srgbClr val="54CEE3"/>
    <a:srgbClr val="EEF4C4"/>
    <a:srgbClr val="5B9BD5"/>
    <a:srgbClr val="69A3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19" autoAdjust="0"/>
    <p:restoredTop sz="94660"/>
  </p:normalViewPr>
  <p:slideViewPr>
    <p:cSldViewPr snapToGrid="0">
      <p:cViewPr varScale="1">
        <p:scale>
          <a:sx n="89" d="100"/>
          <a:sy n="89" d="100"/>
        </p:scale>
        <p:origin x="66"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CE0B1-4DFC-41A2-B53B-A25893A40F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00BF73B9-3CC5-4433-8E6B-388933CAB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083AEF6-E402-4657-B65E-5715FFA8E5F7}"/>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37AF05DA-383A-43FB-A140-4B86A6EFD69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F734DAF-0136-49D3-B3ED-D5FBE50F24E7}"/>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0310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C84DE-6F2B-4C8C-B1F1-A0C6E6BBDA7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C3A9191-1D3A-481D-8B0D-353F3BD2E1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1FF724F-5C41-4D26-B402-B6A5F1E6CBDF}"/>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96DDF987-94D6-40E6-B7B7-1EEA1F40BC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45EC73D-1A1A-4DD2-AAE7-A1CF176F1154}"/>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1803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0AF795-A70B-4655-9914-F89F9E0612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1934533-1C76-4D2E-9E19-988836BA4D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4EA5F1D-B939-4641-A697-7EA9037FA5D7}"/>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61E878DF-A8D4-495F-B7D0-1CF8B554D28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9EF4C0-35B9-41E4-8D25-C90EE0D667CC}"/>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742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ECD48-91FC-431F-9341-61CACF47869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835F2EB-8000-4ACE-8890-EC623DA90B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7CA172C-4A83-4165-9039-4FC0C6EE031F}"/>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D6415CA0-FED7-47BE-B867-7E84C02EE8B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88749EC-7183-4E8A-B88B-F9BDAEF214F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277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29E81-4ECD-4356-AC56-12D44E957F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FAA882-B768-45EF-9C7B-A17321366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A68510-C805-44A0-A231-2F4E54F8F042}"/>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26BF8990-1C9C-4517-AF80-46B3DF6D6E2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306959-3144-4E5F-9FFC-BB49A2D283ED}"/>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76129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1E546-6606-4258-A128-5FD4ACFAE6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01390B-287F-4AA1-B1D8-A89CEED046A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B723BFD-88ED-4A31-9205-D521B2288B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1672621-9F77-4390-8FE6-86044F3F81B5}"/>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6" name="Marcador de pie de página 5">
            <a:extLst>
              <a:ext uri="{FF2B5EF4-FFF2-40B4-BE49-F238E27FC236}">
                <a16:creationId xmlns:a16="http://schemas.microsoft.com/office/drawing/2014/main" id="{FB58AA88-EAEA-4D38-8841-A16261D83A0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74028D7-98B7-4151-B6C9-F4799E4FBFE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4178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AB126-6954-46C8-B882-9550B59FB0E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F41B49A-4F12-4F21-9FE0-7B206661E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694480-D95D-4D5B-A9F5-072310492C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3E01136-81C1-4AF3-B3AD-87CEFBE2B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E08397D-E952-4446-A85C-4A6F8D1DFFF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E3EE295-7193-46DD-BF97-34B1EE8D3120}"/>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8" name="Marcador de pie de página 7">
            <a:extLst>
              <a:ext uri="{FF2B5EF4-FFF2-40B4-BE49-F238E27FC236}">
                <a16:creationId xmlns:a16="http://schemas.microsoft.com/office/drawing/2014/main" id="{9149A331-C76A-4B1F-8ED5-13D39F66C2C4}"/>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CE50FBB7-3ECA-4B3A-B16B-387418A8A703}"/>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53887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A2023-7B3A-4874-B6BE-005AC98F5B6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7F9DA1A4-F672-4B64-B984-925FD9A1C850}"/>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4" name="Marcador de pie de página 3">
            <a:extLst>
              <a:ext uri="{FF2B5EF4-FFF2-40B4-BE49-F238E27FC236}">
                <a16:creationId xmlns:a16="http://schemas.microsoft.com/office/drawing/2014/main" id="{3F1EE3FA-470B-4C94-A924-CE7B3DC40A2D}"/>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94E297E-A365-4199-84C0-A413116E04F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53766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B9F981-CE71-46C5-AAF2-9A7336AB3C59}"/>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3" name="Marcador de pie de página 2">
            <a:extLst>
              <a:ext uri="{FF2B5EF4-FFF2-40B4-BE49-F238E27FC236}">
                <a16:creationId xmlns:a16="http://schemas.microsoft.com/office/drawing/2014/main" id="{755917E9-5524-45DC-BDBB-2BB48AD5EC3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4833166-4711-4F69-BCB5-42E567AEBAEB}"/>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948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BF0DC-DB5E-49CC-BD94-B8A9FBC24F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FC2278C-8643-41DC-AEE9-7846A82C3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060B1F6-1EB8-42C9-A60F-4FE7DDE5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B6EB2E-5854-4FB5-9336-CAD0FAA1317E}"/>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6" name="Marcador de pie de página 5">
            <a:extLst>
              <a:ext uri="{FF2B5EF4-FFF2-40B4-BE49-F238E27FC236}">
                <a16:creationId xmlns:a16="http://schemas.microsoft.com/office/drawing/2014/main" id="{9252B5CF-B7B5-4453-876E-EEF879E1979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8C829B0-9367-4CF2-9D29-9AEC896C0D6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41112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AC8E4F-0D31-40CA-946A-A3EDC41ED1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95E2E240-917A-4909-872C-81DCF7C863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57FFADD-097C-47A2-9A30-0FF03828A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128062-E184-4A62-92FF-C59C58DD3C3C}"/>
              </a:ext>
            </a:extLst>
          </p:cNvPr>
          <p:cNvSpPr>
            <a:spLocks noGrp="1"/>
          </p:cNvSpPr>
          <p:nvPr>
            <p:ph type="dt" sz="half" idx="10"/>
          </p:nvPr>
        </p:nvSpPr>
        <p:spPr/>
        <p:txBody>
          <a:bodyPr/>
          <a:lstStyle/>
          <a:p>
            <a:fld id="{4853E8C0-ABE0-485D-9B6E-6DCE83840FE6}" type="datetimeFigureOut">
              <a:rPr lang="es-AR" smtClean="0"/>
              <a:t>21/11/2023</a:t>
            </a:fld>
            <a:endParaRPr lang="es-AR"/>
          </a:p>
        </p:txBody>
      </p:sp>
      <p:sp>
        <p:nvSpPr>
          <p:cNvPr id="6" name="Marcador de pie de página 5">
            <a:extLst>
              <a:ext uri="{FF2B5EF4-FFF2-40B4-BE49-F238E27FC236}">
                <a16:creationId xmlns:a16="http://schemas.microsoft.com/office/drawing/2014/main" id="{DF2894D9-57A5-4093-80E8-ED565505CDD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AB9D7B0-30B1-4956-965B-2205B05B7490}"/>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8851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F8ADFD9-21BD-42C1-B8F3-5F8E436D3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FA9685-DCE6-4DAF-9840-3FACBBB7F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10E9907-93BE-4869-B5E7-A1A0ECAB8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3E8C0-ABE0-485D-9B6E-6DCE83840FE6}" type="datetimeFigureOut">
              <a:rPr lang="es-AR" smtClean="0"/>
              <a:t>21/11/2023</a:t>
            </a:fld>
            <a:endParaRPr lang="es-AR"/>
          </a:p>
        </p:txBody>
      </p:sp>
      <p:sp>
        <p:nvSpPr>
          <p:cNvPr id="5" name="Marcador de pie de página 4">
            <a:extLst>
              <a:ext uri="{FF2B5EF4-FFF2-40B4-BE49-F238E27FC236}">
                <a16:creationId xmlns:a16="http://schemas.microsoft.com/office/drawing/2014/main" id="{D7967C77-8316-4069-9FC9-57F750703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CDE95287-5025-48D5-85A1-0B98CB8E6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2DE63-6269-4CA0-8BE2-65AA09CF00C5}" type="slidenum">
              <a:rPr lang="es-AR" smtClean="0"/>
              <a:t>‹Nº›</a:t>
            </a:fld>
            <a:endParaRPr lang="es-AR"/>
          </a:p>
        </p:txBody>
      </p:sp>
    </p:spTree>
    <p:extLst>
      <p:ext uri="{BB962C8B-B14F-4D97-AF65-F5344CB8AC3E}">
        <p14:creationId xmlns:p14="http://schemas.microsoft.com/office/powerpoint/2010/main" val="13781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4.png"/><Relationship Id="rId7"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drive.google.com/file/d/1GJvZ8yc4Ladt0jTewBXfcFsvggGPziPw/view?usp=sharing" TargetMode="External"/><Relationship Id="rId13" Type="http://schemas.openxmlformats.org/officeDocument/2006/relationships/hyperlink" Target="https://drive.google.com/file/d/19R-RKC-8U2Bop5LLVpODU6fMYx4I7KMN/view?usp=sharing" TargetMode="External"/><Relationship Id="rId3" Type="http://schemas.openxmlformats.org/officeDocument/2006/relationships/image" Target="../media/image4.png"/><Relationship Id="rId7" Type="http://schemas.openxmlformats.org/officeDocument/2006/relationships/hyperlink" Target="https://drive.google.com/file/d/1aLRJjB_X_DWbnT4beej5cu41MXKoUbrY/view?usp=sharing" TargetMode="External"/><Relationship Id="rId12" Type="http://schemas.openxmlformats.org/officeDocument/2006/relationships/hyperlink" Target="https://drive.google.com/file/d/1oJTEUQkD8AzBOmeVNwCeGYVXacA8__Lw/view?usp=sharing"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hyperlink" Target="https://drive.google.com/file/d/1wSKpFtbn2JEMU2OLX6uXeox9V8VKP9we/view?usp=sharing" TargetMode="External"/><Relationship Id="rId5" Type="http://schemas.microsoft.com/office/2007/relationships/hdphoto" Target="../media/hdphoto3.wdp"/><Relationship Id="rId10" Type="http://schemas.openxmlformats.org/officeDocument/2006/relationships/hyperlink" Target="https://drive.google.com/file/d/1kVxzBMym1AHqvrMlOA4ZbVE6O3DzHc_Q/view?usp=sharing" TargetMode="External"/><Relationship Id="rId4" Type="http://schemas.openxmlformats.org/officeDocument/2006/relationships/image" Target="../media/image14.png"/><Relationship Id="rId9" Type="http://schemas.openxmlformats.org/officeDocument/2006/relationships/hyperlink" Target="https://drive.google.com/file/d/10w7mxq0Tu6BiFV3ihEjaKswT8PGKMCX4/view?usp=sharing" TargetMode="External"/><Relationship Id="rId14" Type="http://schemas.openxmlformats.org/officeDocument/2006/relationships/hyperlink" Target="https://drive.google.com/file/d/1awrt7e1Y00sFJccx6cQ28tgs3YaFqpEi/view?usp=sharin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rive.google.com/file/d/1cujYpzz24FomxVV6ZNbaighz4Z2nGv17/view?usp=sharing" TargetMode="External"/><Relationship Id="rId13" Type="http://schemas.openxmlformats.org/officeDocument/2006/relationships/hyperlink" Target="https://drive.google.com/file/d/1UAzjW3_Q2GkclxtKE6MbSkoPcb-TI0Yh/view?usp=sharing" TargetMode="External"/><Relationship Id="rId3" Type="http://schemas.openxmlformats.org/officeDocument/2006/relationships/image" Target="../media/image4.png"/><Relationship Id="rId7" Type="http://schemas.openxmlformats.org/officeDocument/2006/relationships/hyperlink" Target="https://drive.google.com/file/d/167Cdi5e_gSZwaYI-rPdCUXcFK7c9Ncsj/view?usp=sharing" TargetMode="External"/><Relationship Id="rId12" Type="http://schemas.openxmlformats.org/officeDocument/2006/relationships/hyperlink" Target="https://drive.google.com/file/d/1e0_2a1Sfq0__EdQfEeBquc5zCM1YX0KP/view?usp=sharing"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hyperlink" Target="https://drive.google.com/file/d/1fSZjYpDOg9qaQZdBqDAJjkeQ1PrcZFmK/view?usp=sharing" TargetMode="External"/><Relationship Id="rId5" Type="http://schemas.microsoft.com/office/2007/relationships/hdphoto" Target="../media/hdphoto3.wdp"/><Relationship Id="rId15" Type="http://schemas.openxmlformats.org/officeDocument/2006/relationships/hyperlink" Target="https://drive.google.com/file/d/1WWqmW5-D09H1BvQrur0bEbRAE3nNQKdb/view?usp=sharing" TargetMode="External"/><Relationship Id="rId10" Type="http://schemas.openxmlformats.org/officeDocument/2006/relationships/hyperlink" Target="https://drive.google.com/file/d/16AeLqKzl64G7BGc9KH-fwSCVmQI3TMiV/view?usp=sharing" TargetMode="External"/><Relationship Id="rId4" Type="http://schemas.openxmlformats.org/officeDocument/2006/relationships/image" Target="../media/image14.png"/><Relationship Id="rId9" Type="http://schemas.openxmlformats.org/officeDocument/2006/relationships/hyperlink" Target="https://drive.google.com/file/d/1gO3vcO0NzPJAehtpXzGn1o_sOdOvi_zI/view?usp=sharing" TargetMode="External"/><Relationship Id="rId14" Type="http://schemas.openxmlformats.org/officeDocument/2006/relationships/hyperlink" Target="https://drive.google.com/file/d/17QkreKzedlK2BI8czOIzlbqAv_d5uQyv/view?usp=shari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2E3636-D969-49D8-9627-850562A34B4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48741" y="152400"/>
            <a:ext cx="5205260" cy="6616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rotWithShape="1">
          <a:blip r:embed="rId3">
            <a:extLst>
              <a:ext uri="{28A0092B-C50C-407E-A947-70E740481C1C}">
                <a14:useLocalDpi xmlns:a14="http://schemas.microsoft.com/office/drawing/2010/main"/>
              </a:ext>
            </a:extLst>
          </a:blip>
          <a:srcRect b="2269"/>
          <a:stretch/>
        </p:blipFill>
        <p:spPr>
          <a:xfrm>
            <a:off x="8950398" y="0"/>
            <a:ext cx="3227087" cy="6858000"/>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3632" y="293914"/>
            <a:ext cx="6567719" cy="6560458"/>
          </a:xfrm>
          <a:prstGeom prst="roundRect">
            <a:avLst>
              <a:gd name="adj" fmla="val 8594"/>
            </a:avLst>
          </a:prstGeom>
          <a:solidFill>
            <a:srgbClr val="FFFFFF">
              <a:shade val="85000"/>
            </a:srgbClr>
          </a:solidFill>
          <a:ln>
            <a:noFill/>
          </a:ln>
          <a:effectLst/>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77485" cy="6857997"/>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44724" y="2378382"/>
            <a:ext cx="5354143" cy="1041567"/>
          </a:xfrm>
          <a:prstGeom prst="rect">
            <a:avLst/>
          </a:prstGeom>
          <a:noFill/>
          <a:effectLst>
            <a:outerShdw blurRad="63500" sx="187000" sy="187000" algn="ctr" rotWithShape="0">
              <a:schemeClr val="bg1">
                <a:lumMod val="50000"/>
                <a:alpha val="92000"/>
              </a:schemeClr>
            </a:outerShdw>
          </a:effectLst>
        </p:spPr>
        <p:txBody>
          <a:bodyPr wrap="square" rtlCol="0">
            <a:spAutoFit/>
          </a:bodyPr>
          <a:lstStyle/>
          <a:p>
            <a:pPr>
              <a:lnSpc>
                <a:spcPts val="2500"/>
              </a:lnSpc>
            </a:pPr>
            <a:r>
              <a:rPr lang="es-ES" sz="2000" dirty="0">
                <a:solidFill>
                  <a:schemeClr val="bg1"/>
                </a:solidFill>
                <a:latin typeface="Arial Black" panose="020B0A04020102020204" pitchFamily="34" charset="0"/>
              </a:rPr>
              <a:t>“ PROGRAMA DE EJERCICIO FÍSICO </a:t>
            </a:r>
          </a:p>
          <a:p>
            <a:pPr>
              <a:lnSpc>
                <a:spcPts val="2500"/>
              </a:lnSpc>
            </a:pPr>
            <a:r>
              <a:rPr lang="es-ES" sz="2000" dirty="0">
                <a:latin typeface="Arial" panose="020B0604020202020204" pitchFamily="34" charset="0"/>
                <a:cs typeface="Arial" panose="020B0604020202020204" pitchFamily="34" charset="0"/>
              </a:rPr>
              <a:t>PARA LA SALUD HOLÍSTICA </a:t>
            </a:r>
          </a:p>
          <a:p>
            <a:pPr>
              <a:lnSpc>
                <a:spcPts val="2500"/>
              </a:lnSpc>
            </a:pPr>
            <a:r>
              <a:rPr lang="es-ES" sz="2000" dirty="0">
                <a:solidFill>
                  <a:schemeClr val="bg1"/>
                </a:solidFill>
                <a:latin typeface="Arial Black" panose="020B0A04020102020204" pitchFamily="34" charset="0"/>
              </a:rPr>
              <a:t>EN PERSONAS MAYORES ”</a:t>
            </a:r>
            <a:endParaRPr lang="es-AR" sz="2000" dirty="0">
              <a:solidFill>
                <a:schemeClr val="bg1"/>
              </a:solidFill>
              <a:latin typeface="Arial Black" panose="020B0A04020102020204" pitchFamily="34" charset="0"/>
            </a:endParaRPr>
          </a:p>
        </p:txBody>
      </p:sp>
      <p:sp>
        <p:nvSpPr>
          <p:cNvPr id="19" name="2 Subtítulo">
            <a:extLst>
              <a:ext uri="{FF2B5EF4-FFF2-40B4-BE49-F238E27FC236}">
                <a16:creationId xmlns:a16="http://schemas.microsoft.com/office/drawing/2014/main" id="{2413C806-B553-4B4A-A8AB-D1E53C5C952F}"/>
              </a:ext>
            </a:extLst>
          </p:cNvPr>
          <p:cNvSpPr>
            <a:spLocks noGrp="1"/>
          </p:cNvSpPr>
          <p:nvPr>
            <p:ph type="subTitle" idx="1"/>
          </p:nvPr>
        </p:nvSpPr>
        <p:spPr>
          <a:xfrm>
            <a:off x="860390" y="4837058"/>
            <a:ext cx="4588351" cy="380838"/>
          </a:xfrm>
        </p:spPr>
        <p:txBody>
          <a:bodyPr>
            <a:noAutofit/>
          </a:bodyPr>
          <a:lstStyle/>
          <a:p>
            <a:pPr algn="l">
              <a:lnSpc>
                <a:spcPts val="700"/>
              </a:lnSpc>
            </a:pPr>
            <a:r>
              <a:rPr lang="es-ES" sz="1600" dirty="0">
                <a:solidFill>
                  <a:schemeClr val="bg1"/>
                </a:solidFill>
                <a:latin typeface="Arial" panose="020B0604020202020204" pitchFamily="34" charset="0"/>
                <a:cs typeface="Arial" panose="020B0604020202020204" pitchFamily="34" charset="0"/>
              </a:rPr>
              <a:t>Dr. ANTONIO CASIMIRO ANDÚJAR</a:t>
            </a:r>
          </a:p>
          <a:p>
            <a:pPr algn="l">
              <a:lnSpc>
                <a:spcPts val="700"/>
              </a:lnSpc>
            </a:pPr>
            <a:r>
              <a:rPr lang="es-ES" sz="1600" dirty="0">
                <a:solidFill>
                  <a:schemeClr val="bg1"/>
                </a:solidFill>
                <a:latin typeface="Arial" panose="020B0604020202020204" pitchFamily="34" charset="0"/>
                <a:cs typeface="Arial" panose="020B0604020202020204" pitchFamily="34" charset="0"/>
              </a:rPr>
              <a:t>Dr. MIGUEL ÁNGEL ARAQUE MARTÍNEZ</a:t>
            </a:r>
          </a:p>
        </p:txBody>
      </p:sp>
      <p:sp>
        <p:nvSpPr>
          <p:cNvPr id="21" name="CuadroTexto 20">
            <a:extLst>
              <a:ext uri="{FF2B5EF4-FFF2-40B4-BE49-F238E27FC236}">
                <a16:creationId xmlns:a16="http://schemas.microsoft.com/office/drawing/2014/main" id="{9FB94C09-D2BF-45C6-8159-0A29F5C29C22}"/>
              </a:ext>
            </a:extLst>
          </p:cNvPr>
          <p:cNvSpPr txBox="1"/>
          <p:nvPr/>
        </p:nvSpPr>
        <p:spPr>
          <a:xfrm>
            <a:off x="882615" y="5270597"/>
            <a:ext cx="3413614" cy="400110"/>
          </a:xfrm>
          <a:prstGeom prst="rect">
            <a:avLst/>
          </a:prstGeom>
          <a:noFill/>
        </p:spPr>
        <p:txBody>
          <a:bodyPr wrap="square">
            <a:spAutoFit/>
          </a:bodyPr>
          <a:lstStyle/>
          <a:p>
            <a:pPr algn="l"/>
            <a:r>
              <a:rPr lang="es-ES" sz="2000" spc="-150" dirty="0">
                <a:latin typeface="Arial" panose="020B0604020202020204" pitchFamily="34" charset="0"/>
                <a:cs typeface="Arial" panose="020B0604020202020204" pitchFamily="34" charset="0"/>
              </a:rPr>
              <a:t>Universidad de Almería  </a:t>
            </a:r>
            <a:r>
              <a:rPr lang="es-ES" sz="2000" b="1" spc="-150" dirty="0">
                <a:latin typeface="Arial" panose="020B0604020202020204" pitchFamily="34" charset="0"/>
                <a:cs typeface="Arial" panose="020B0604020202020204" pitchFamily="34" charset="0"/>
              </a:rPr>
              <a:t>• España</a:t>
            </a:r>
          </a:p>
        </p:txBody>
      </p:sp>
      <p:pic>
        <p:nvPicPr>
          <p:cNvPr id="29" name="Gráfico 28" descr="Centro educativo">
            <a:extLst>
              <a:ext uri="{FF2B5EF4-FFF2-40B4-BE49-F238E27FC236}">
                <a16:creationId xmlns:a16="http://schemas.microsoft.com/office/drawing/2014/main" id="{A10945B6-C1B4-41F1-9CFA-D0AC2F143D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199621" y="5637258"/>
            <a:ext cx="1131556" cy="1131556"/>
          </a:xfrm>
          <a:prstGeom prst="rect">
            <a:avLst/>
          </a:prstGeom>
          <a:effectLst/>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860390" y="5296470"/>
            <a:ext cx="3537439" cy="373667"/>
          </a:xfrm>
          <a:prstGeom prst="roundRect">
            <a:avLst>
              <a:gd name="adj" fmla="val 50000"/>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0299399" flipH="1">
            <a:off x="4195147" y="3710726"/>
            <a:ext cx="1486632" cy="1952359"/>
          </a:xfrm>
          <a:prstGeom prst="rect">
            <a:avLst/>
          </a:prstGeom>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92528" y="922745"/>
            <a:ext cx="5659079" cy="1246494"/>
          </a:xfrm>
          <a:prstGeom prst="rect">
            <a:avLst/>
          </a:prstGeom>
        </p:spPr>
      </p:pic>
      <p:pic>
        <p:nvPicPr>
          <p:cNvPr id="6" name="Imagen 5">
            <a:extLst>
              <a:ext uri="{FF2B5EF4-FFF2-40B4-BE49-F238E27FC236}">
                <a16:creationId xmlns:a16="http://schemas.microsoft.com/office/drawing/2014/main" id="{17239BD5-E443-4CE7-8FE8-311C517A611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Effect>
                      <a14:brightnessContrast bright="-11000" contrast="40000"/>
                    </a14:imgEffect>
                  </a14:imgLayer>
                </a14:imgProps>
              </a:ext>
              <a:ext uri="{28A0092B-C50C-407E-A947-70E740481C1C}">
                <a14:useLocalDpi xmlns:a14="http://schemas.microsoft.com/office/drawing/2010/main"/>
              </a:ext>
            </a:extLst>
          </a:blip>
          <a:srcRect l="9992" t="18987"/>
          <a:stretch/>
        </p:blipFill>
        <p:spPr>
          <a:xfrm>
            <a:off x="5965292" y="526826"/>
            <a:ext cx="4685146" cy="6323925"/>
          </a:xfrm>
          <a:prstGeom prst="rect">
            <a:avLst/>
          </a:prstGeom>
          <a:effectLst>
            <a:glow>
              <a:schemeClr val="accent1">
                <a:alpha val="40000"/>
              </a:schemeClr>
            </a:glow>
          </a:effectLst>
        </p:spPr>
      </p:pic>
    </p:spTree>
    <p:extLst>
      <p:ext uri="{BB962C8B-B14F-4D97-AF65-F5344CB8AC3E}">
        <p14:creationId xmlns:p14="http://schemas.microsoft.com/office/powerpoint/2010/main" val="339972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876798" y="1942438"/>
            <a:ext cx="4539294" cy="3074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500" i="1"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RESOLUCIÓN DE SITUACIONES Y TOMA DE DECISIONES: </a:t>
            </a:r>
            <a:r>
              <a:rPr lang="es-ES" sz="1500" dirty="0">
                <a:latin typeface="Arial" panose="020B0604020202020204" pitchFamily="34" charset="0"/>
                <a:cs typeface="Arial" panose="020B0604020202020204" pitchFamily="34" charset="0"/>
              </a:rPr>
              <a:t>referida a los pasos a seguir para afrontar un reto o situación problemática. Comprender las características de un problema, los elementos que lo conforman o los pasos para resolverlo se encontrarían dentro de este apartado. También se incluiría la capacidad de predecir resultados así como el análisis de las diferentes alternativas a considerar.</a:t>
            </a:r>
          </a:p>
          <a:p>
            <a:pPr algn="l"/>
            <a:endParaRPr lang="es-ES" sz="1500" b="1" dirty="0">
              <a:latin typeface="Arial" panose="020B0604020202020204" pitchFamily="34" charset="0"/>
              <a:cs typeface="Arial" panose="020B0604020202020204" pitchFamily="34" charset="0"/>
            </a:endParaRPr>
          </a:p>
          <a:p>
            <a:pPr algn="l">
              <a:buFont typeface="Arial" pitchFamily="34" charset="0"/>
              <a:buChar char="•"/>
            </a:pPr>
            <a:r>
              <a:rPr lang="es-ES" sz="1500" b="1" dirty="0">
                <a:latin typeface="Arial" panose="020B0604020202020204" pitchFamily="34" charset="0"/>
                <a:cs typeface="Arial" panose="020B0604020202020204" pitchFamily="34" charset="0"/>
              </a:rPr>
              <a:t> PENSAMIENTO INVENTIVO: </a:t>
            </a:r>
            <a:r>
              <a:rPr lang="es-ES" sz="1500" dirty="0">
                <a:latin typeface="Arial" panose="020B0604020202020204" pitchFamily="34" charset="0"/>
                <a:cs typeface="Arial" panose="020B0604020202020204" pitchFamily="34" charset="0"/>
              </a:rPr>
              <a:t>elaborar ideas creando, construyendo y desarrollando el pensamiento, por lo que se relacionaría con la creatividad. Argumentar para demostrar o refutar una idea formaría parte del pensamiento inventivo. </a:t>
            </a:r>
            <a:endParaRPr lang="es-ES" sz="1500" b="1" dirty="0">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400110"/>
          </a:xfrm>
          <a:prstGeom prst="rect">
            <a:avLst/>
          </a:prstGeom>
          <a:noFill/>
        </p:spPr>
        <p:txBody>
          <a:bodyPr wrap="square">
            <a:spAutoFit/>
          </a:bodyPr>
          <a:lstStyle/>
          <a:p>
            <a:pPr algn="ctr"/>
            <a:r>
              <a:rPr lang="es-ES" sz="2000" b="1" dirty="0">
                <a:solidFill>
                  <a:schemeClr val="bg1"/>
                </a:solidFill>
                <a:latin typeface="Arial Black" panose="020B0A04020102020204" pitchFamily="34" charset="0"/>
                <a:cs typeface="Arial" panose="020B0604020202020204" pitchFamily="34" charset="0"/>
              </a:rPr>
              <a:t>MANUAL INTELIGENCIA XXI (Salguero et al., 2017) </a:t>
            </a:r>
          </a:p>
        </p:txBody>
      </p:sp>
      <p:pic>
        <p:nvPicPr>
          <p:cNvPr id="3" name="Picture 2">
            <a:extLst>
              <a:ext uri="{FF2B5EF4-FFF2-40B4-BE49-F238E27FC236}">
                <a16:creationId xmlns:a16="http://schemas.microsoft.com/office/drawing/2014/main" id="{D8945967-3D14-DB04-D237-358DC12C4109}"/>
              </a:ext>
            </a:extLst>
          </p:cNvPr>
          <p:cNvPicPr>
            <a:picLocks noChangeAspect="1" noChangeArrowheads="1"/>
          </p:cNvPicPr>
          <p:nvPr/>
        </p:nvPicPr>
        <p:blipFill>
          <a:blip r:embed="rId6"/>
          <a:srcRect l="32231" t="24106" r="31782" b="24569"/>
          <a:stretch>
            <a:fillRect/>
          </a:stretch>
        </p:blipFill>
        <p:spPr bwMode="auto">
          <a:xfrm>
            <a:off x="319363" y="1890357"/>
            <a:ext cx="4539294" cy="3639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4990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510775" y="1836898"/>
            <a:ext cx="5224976" cy="3785652"/>
          </a:xfrm>
          <a:prstGeom prst="rect">
            <a:avLst/>
          </a:prstGeom>
          <a:noFill/>
        </p:spPr>
        <p:txBody>
          <a:bodyPr wrap="square" rtlCol="0">
            <a:spAutoFit/>
          </a:bodyPr>
          <a:lstStyle/>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SE UTILIZAN LAS 6 INTELIGENCIAS/DIMENSIONES DEL MANUAL </a:t>
            </a:r>
            <a:r>
              <a:rPr lang="es-ES" sz="1500" i="1" dirty="0">
                <a:solidFill>
                  <a:schemeClr val="bg1"/>
                </a:solidFill>
                <a:latin typeface="Arial" panose="020B0604020202020204" pitchFamily="34" charset="0"/>
                <a:cs typeface="Arial" panose="020B0604020202020204" pitchFamily="34" charset="0"/>
              </a:rPr>
              <a:t>INTELIGENCIA XXI</a:t>
            </a:r>
            <a:r>
              <a:rPr lang="es-ES" sz="1500" dirty="0">
                <a:solidFill>
                  <a:schemeClr val="bg1"/>
                </a:solidFill>
                <a:latin typeface="Arial" panose="020B0604020202020204" pitchFamily="34" charset="0"/>
                <a:cs typeface="Arial" panose="020B0604020202020204" pitchFamily="34" charset="0"/>
              </a:rPr>
              <a:t> PARA CLASIFICAR LAS TAREAS DISEÑADAS.</a:t>
            </a:r>
          </a:p>
          <a:p>
            <a:pPr>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PROGRAMA DIRIGIDO A PERSONAS MAYORES DE 60 AÑOS Y LLEVADO A CABO CON PARTICIPANTES DE DOS MUNICIPIOS DE LA PROVINCIA DE ALMERÍA (ESPAÑA).</a:t>
            </a:r>
          </a:p>
          <a:p>
            <a:pPr>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ASISTENTES DE FORMA REGULAR (2 horas/ semana) A LAS SESIONES DE EJERCICIO FÍSICO. </a:t>
            </a:r>
          </a:p>
          <a:p>
            <a:pPr>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PARTICIPANTES SIN UN DIAGNÓSTICO DE PATOLOGÍA O DETERIORO ALGUNO A NIVEL FÍSICO O FUNCIONAL, COGNITIVO O MENTAL, QUE PUDIERA IMPEDIR LA PRÁCTICA DE EJERCICIO FÍSICO.</a:t>
            </a:r>
          </a:p>
        </p:txBody>
      </p:sp>
      <p:sp>
        <p:nvSpPr>
          <p:cNvPr id="2" name="CuadroTexto 1">
            <a:extLst>
              <a:ext uri="{FF2B5EF4-FFF2-40B4-BE49-F238E27FC236}">
                <a16:creationId xmlns:a16="http://schemas.microsoft.com/office/drawing/2014/main" id="{23884348-B909-5D43-3864-84AAA2BD95ED}"/>
              </a:ext>
            </a:extLst>
          </p:cNvPr>
          <p:cNvSpPr txBox="1"/>
          <p:nvPr/>
        </p:nvSpPr>
        <p:spPr>
          <a:xfrm>
            <a:off x="510775" y="871491"/>
            <a:ext cx="8695765" cy="400110"/>
          </a:xfrm>
          <a:prstGeom prst="rect">
            <a:avLst/>
          </a:prstGeom>
          <a:noFill/>
        </p:spPr>
        <p:txBody>
          <a:bodyPr wrap="square">
            <a:spAutoFit/>
          </a:bodyPr>
          <a:lstStyle/>
          <a:p>
            <a:pPr algn="ctr">
              <a:buNone/>
            </a:pPr>
            <a:r>
              <a:rPr lang="es-ES" sz="2000" dirty="0">
                <a:solidFill>
                  <a:schemeClr val="bg1"/>
                </a:solidFill>
                <a:latin typeface="Arial Black" panose="020B0A04020102020204" pitchFamily="34" charset="0"/>
                <a:cs typeface="Arial" panose="020B0604020202020204" pitchFamily="34" charset="0"/>
              </a:rPr>
              <a:t>METODOLOGÍA Y CARACTERÍSTICAS DEL PROGRAMA</a:t>
            </a:r>
          </a:p>
        </p:txBody>
      </p:sp>
      <p:pic>
        <p:nvPicPr>
          <p:cNvPr id="4" name="Picture 2" descr="C:\Users\araqu\Desktop\TESIS\Fotos y vídeos\IMG_5121.jpg">
            <a:extLst>
              <a:ext uri="{FF2B5EF4-FFF2-40B4-BE49-F238E27FC236}">
                <a16:creationId xmlns:a16="http://schemas.microsoft.com/office/drawing/2014/main" id="{06C7CFF7-1DE5-E49A-317D-80142AC29ED0}"/>
              </a:ext>
            </a:extLst>
          </p:cNvPr>
          <p:cNvPicPr>
            <a:picLocks noChangeAspect="1" noChangeArrowheads="1"/>
          </p:cNvPicPr>
          <p:nvPr/>
        </p:nvPicPr>
        <p:blipFill>
          <a:blip r:embed="rId7"/>
          <a:srcRect l="3302" t="31785" r="62797" b="15790"/>
          <a:stretch>
            <a:fillRect/>
          </a:stretch>
        </p:blipFill>
        <p:spPr bwMode="auto">
          <a:xfrm>
            <a:off x="5931695" y="1836896"/>
            <a:ext cx="3264005" cy="37856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87431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510775" y="1836898"/>
            <a:ext cx="8695765" cy="3323987"/>
          </a:xfrm>
          <a:prstGeom prst="rect">
            <a:avLst/>
          </a:prstGeom>
          <a:noFill/>
        </p:spPr>
        <p:txBody>
          <a:bodyPr wrap="square" rtlCol="0">
            <a:spAutoFit/>
          </a:bodyPr>
          <a:lstStyle/>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TAREAS DISEÑADAS PARA TRABAJAR A NIVEL FÍSICO, COGNITIVO Y/O EMOCIONAL CON PERSONAS MAYORES.</a:t>
            </a:r>
          </a:p>
          <a:p>
            <a:pPr>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PARA SU DISEÑO, SE HAN TENIDO PRESENTES TANTO EL CONTEXTO DONDE SE IBAN A REALIZAR COMO EL PERFIL DE LOS PRACTICANTES.</a:t>
            </a:r>
          </a:p>
          <a:p>
            <a:pPr>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TAREAS CON Y SIN MATERIAL ESPECÍFICO. EN CASO DE UTILIZAR MATERIAL, ESTE SERÍA CONVENCIONAL (PELOTAS, PICAS, AROS…) Y/O ESPECÍFICO DE LA TAREA DISEÑADA; SIENDO EN ESTE ÚLTIMO CASO FACILITADO A LOS TÉCNICOS DEPORTIVOS.</a:t>
            </a:r>
          </a:p>
          <a:p>
            <a:r>
              <a:rPr lang="es-ES" sz="1500" dirty="0">
                <a:solidFill>
                  <a:schemeClr val="bg1"/>
                </a:solidFill>
                <a:latin typeface="Arial" panose="020B0604020202020204" pitchFamily="34" charset="0"/>
                <a:cs typeface="Arial" panose="020B0604020202020204" pitchFamily="34" charset="0"/>
              </a:rPr>
              <a:t> </a:t>
            </a:r>
          </a:p>
          <a:p>
            <a:pPr>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TAREAS DISEÑADAS CON VARIANTES PARA FACILITAR LA EJECUCIÓN DE LAS MISMAS, SIENDO ESTAS FUNDAMENTALES, DE FORMA GENERAL, EN EL TRABAJO CON PERSONAS MAYORES, EVITANDO ASÍ, EN LA MEDIDA DE LO POSIBLE, QUE UNA PERSONA NO REALICE EL EJERCICIO PLANTEADO DEBIDO A ALGÚN TIPO DE MOLESTIA O LESIÓN. </a:t>
            </a:r>
          </a:p>
        </p:txBody>
      </p:sp>
      <p:sp>
        <p:nvSpPr>
          <p:cNvPr id="2" name="CuadroTexto 1">
            <a:extLst>
              <a:ext uri="{FF2B5EF4-FFF2-40B4-BE49-F238E27FC236}">
                <a16:creationId xmlns:a16="http://schemas.microsoft.com/office/drawing/2014/main" id="{23884348-B909-5D43-3864-84AAA2BD95ED}"/>
              </a:ext>
            </a:extLst>
          </p:cNvPr>
          <p:cNvSpPr txBox="1"/>
          <p:nvPr/>
        </p:nvSpPr>
        <p:spPr>
          <a:xfrm>
            <a:off x="510775" y="871491"/>
            <a:ext cx="8695765" cy="400110"/>
          </a:xfrm>
          <a:prstGeom prst="rect">
            <a:avLst/>
          </a:prstGeom>
          <a:noFill/>
        </p:spPr>
        <p:txBody>
          <a:bodyPr wrap="square">
            <a:spAutoFit/>
          </a:bodyPr>
          <a:lstStyle/>
          <a:p>
            <a:pPr algn="ctr">
              <a:buNone/>
            </a:pPr>
            <a:r>
              <a:rPr lang="es-ES" sz="2000" dirty="0">
                <a:solidFill>
                  <a:schemeClr val="bg1"/>
                </a:solidFill>
                <a:latin typeface="Arial Black" panose="020B0A04020102020204" pitchFamily="34" charset="0"/>
                <a:cs typeface="Arial" panose="020B0604020202020204" pitchFamily="34" charset="0"/>
              </a:rPr>
              <a:t>METODOLOGÍA Y CARACTERÍSTICAS DEL PROGRAMA</a:t>
            </a:r>
          </a:p>
        </p:txBody>
      </p:sp>
    </p:spTree>
    <p:extLst>
      <p:ext uri="{BB962C8B-B14F-4D97-AF65-F5344CB8AC3E}">
        <p14:creationId xmlns:p14="http://schemas.microsoft.com/office/powerpoint/2010/main" val="270500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428880" y="1540351"/>
            <a:ext cx="8695765" cy="1708160"/>
          </a:xfrm>
          <a:prstGeom prst="rect">
            <a:avLst/>
          </a:prstGeom>
          <a:noFill/>
        </p:spPr>
        <p:txBody>
          <a:bodyPr wrap="square" rtlCol="0">
            <a:spAutoFit/>
          </a:bodyPr>
          <a:lstStyle/>
          <a:p>
            <a:pPr algn="just">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DEBIDO A LA PECULIARIDAD DEL PROGRAMA, SE ENTENDÍA QUE ERA NECESARIA UNA FORMACIÓN ESPECÍFICA A TÉCNICOS DEPORTIVOS Y ENTRENADORES PARA QUE, ANTES DE PONER EN PRÁCTICA LAS TAREAS CON LAS PERSONAS MAYORES, CONOCIERAN LA FUNDAMENTACIÓN SOBRE LA QUE ESTAS SE SOSTENÍAN Y VIVIERAN EN PRIMERA PERSONA Y ENTENDIERAN LO QUE LE IBAN A EXIGIR A SUS ENTRENADOS.</a:t>
            </a:r>
          </a:p>
          <a:p>
            <a:pPr algn="just">
              <a:buFont typeface="Arial" pitchFamily="34" charset="0"/>
              <a:buChar char="•"/>
            </a:pPr>
            <a:endParaRPr lang="es-ES" sz="1500" dirty="0">
              <a:solidFill>
                <a:schemeClr val="bg1"/>
              </a:solidFill>
              <a:latin typeface="Arial" panose="020B0604020202020204" pitchFamily="34" charset="0"/>
              <a:cs typeface="Arial" panose="020B0604020202020204" pitchFamily="34" charset="0"/>
            </a:endParaRPr>
          </a:p>
          <a:p>
            <a:pPr algn="just">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TEMPORALIZACIÓN DEL TRABAJO: DESARROLLO DE 2 INTELIGENCIAS EN CADA SESIÓN. </a:t>
            </a:r>
          </a:p>
        </p:txBody>
      </p:sp>
      <p:sp>
        <p:nvSpPr>
          <p:cNvPr id="2" name="CuadroTexto 1">
            <a:extLst>
              <a:ext uri="{FF2B5EF4-FFF2-40B4-BE49-F238E27FC236}">
                <a16:creationId xmlns:a16="http://schemas.microsoft.com/office/drawing/2014/main" id="{23884348-B909-5D43-3864-84AAA2BD95ED}"/>
              </a:ext>
            </a:extLst>
          </p:cNvPr>
          <p:cNvSpPr txBox="1"/>
          <p:nvPr/>
        </p:nvSpPr>
        <p:spPr>
          <a:xfrm>
            <a:off x="510775" y="871491"/>
            <a:ext cx="8695765" cy="400110"/>
          </a:xfrm>
          <a:prstGeom prst="rect">
            <a:avLst/>
          </a:prstGeom>
          <a:noFill/>
        </p:spPr>
        <p:txBody>
          <a:bodyPr wrap="square">
            <a:spAutoFit/>
          </a:bodyPr>
          <a:lstStyle/>
          <a:p>
            <a:pPr algn="ctr">
              <a:buNone/>
            </a:pPr>
            <a:r>
              <a:rPr lang="es-ES" sz="2000" dirty="0">
                <a:solidFill>
                  <a:schemeClr val="bg1"/>
                </a:solidFill>
                <a:latin typeface="Arial Black" panose="020B0A04020102020204" pitchFamily="34" charset="0"/>
                <a:cs typeface="Arial" panose="020B0604020202020204" pitchFamily="34" charset="0"/>
              </a:rPr>
              <a:t>METODOLOGÍA Y CARACTERÍSTICAS DEL PROGRAMA</a:t>
            </a:r>
          </a:p>
        </p:txBody>
      </p:sp>
      <p:pic>
        <p:nvPicPr>
          <p:cNvPr id="4" name="Picture 2">
            <a:extLst>
              <a:ext uri="{FF2B5EF4-FFF2-40B4-BE49-F238E27FC236}">
                <a16:creationId xmlns:a16="http://schemas.microsoft.com/office/drawing/2014/main" id="{B83619EA-009C-B186-ACD8-6EA0A2E0D8C8}"/>
              </a:ext>
            </a:extLst>
          </p:cNvPr>
          <p:cNvPicPr>
            <a:picLocks noChangeAspect="1" noChangeArrowheads="1"/>
          </p:cNvPicPr>
          <p:nvPr/>
        </p:nvPicPr>
        <p:blipFill>
          <a:blip r:embed="rId7"/>
          <a:srcRect l="29808" t="31250" r="32872" b="28017"/>
          <a:stretch>
            <a:fillRect/>
          </a:stretch>
        </p:blipFill>
        <p:spPr bwMode="auto">
          <a:xfrm>
            <a:off x="2438399" y="3335041"/>
            <a:ext cx="4583562" cy="2812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3629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624312" y="1540351"/>
            <a:ext cx="8358323" cy="784830"/>
          </a:xfrm>
          <a:prstGeom prst="rect">
            <a:avLst/>
          </a:prstGeom>
          <a:noFill/>
        </p:spPr>
        <p:txBody>
          <a:bodyPr wrap="square" rtlCol="0">
            <a:spAutoFit/>
          </a:bodyPr>
          <a:lstStyle/>
          <a:p>
            <a:pPr algn="just">
              <a:buFont typeface="Arial" pitchFamily="34" charset="0"/>
              <a:buChar char="•"/>
            </a:pPr>
            <a:r>
              <a:rPr lang="es-ES" sz="1500" dirty="0">
                <a:solidFill>
                  <a:schemeClr val="bg1"/>
                </a:solidFill>
                <a:latin typeface="Arial" panose="020B0604020202020204" pitchFamily="34" charset="0"/>
                <a:cs typeface="Arial" panose="020B0604020202020204" pitchFamily="34" charset="0"/>
              </a:rPr>
              <a:t> DE FORMA PREVIA Y POSTERIOR AL DESARROLLO DEL PROGRAMA SE REALIZÓ UNA EVALUACIÓN DE CADA PARTICIPANTE PARA ANALIZAR EL EFECTO QUE EL PROGRAMA HABÍA TENIDO (Unidad 2 del curso):</a:t>
            </a:r>
          </a:p>
        </p:txBody>
      </p:sp>
      <p:sp>
        <p:nvSpPr>
          <p:cNvPr id="2" name="CuadroTexto 1">
            <a:extLst>
              <a:ext uri="{FF2B5EF4-FFF2-40B4-BE49-F238E27FC236}">
                <a16:creationId xmlns:a16="http://schemas.microsoft.com/office/drawing/2014/main" id="{23884348-B909-5D43-3864-84AAA2BD95ED}"/>
              </a:ext>
            </a:extLst>
          </p:cNvPr>
          <p:cNvSpPr txBox="1"/>
          <p:nvPr/>
        </p:nvSpPr>
        <p:spPr>
          <a:xfrm>
            <a:off x="510775" y="871491"/>
            <a:ext cx="8695765" cy="400110"/>
          </a:xfrm>
          <a:prstGeom prst="rect">
            <a:avLst/>
          </a:prstGeom>
          <a:noFill/>
        </p:spPr>
        <p:txBody>
          <a:bodyPr wrap="square">
            <a:spAutoFit/>
          </a:bodyPr>
          <a:lstStyle/>
          <a:p>
            <a:pPr algn="ctr">
              <a:buNone/>
            </a:pPr>
            <a:r>
              <a:rPr lang="es-ES" sz="2000" dirty="0">
                <a:solidFill>
                  <a:schemeClr val="bg1"/>
                </a:solidFill>
                <a:latin typeface="Arial Black" panose="020B0A04020102020204" pitchFamily="34" charset="0"/>
                <a:cs typeface="Arial" panose="020B0604020202020204" pitchFamily="34" charset="0"/>
              </a:rPr>
              <a:t>METODOLOGÍA Y CARACTERÍSTICAS DEL PROGRAMA</a:t>
            </a:r>
          </a:p>
        </p:txBody>
      </p:sp>
      <p:sp>
        <p:nvSpPr>
          <p:cNvPr id="6" name="CuadroTexto 5">
            <a:extLst>
              <a:ext uri="{FF2B5EF4-FFF2-40B4-BE49-F238E27FC236}">
                <a16:creationId xmlns:a16="http://schemas.microsoft.com/office/drawing/2014/main" id="{7E836CDB-14CE-13BD-408B-826ED020248E}"/>
              </a:ext>
            </a:extLst>
          </p:cNvPr>
          <p:cNvSpPr txBox="1"/>
          <p:nvPr/>
        </p:nvSpPr>
        <p:spPr>
          <a:xfrm>
            <a:off x="660421" y="2325181"/>
            <a:ext cx="3944970" cy="3785652"/>
          </a:xfrm>
          <a:prstGeom prst="rect">
            <a:avLst/>
          </a:prstGeom>
          <a:noFill/>
        </p:spPr>
        <p:txBody>
          <a:bodyPr wrap="square" rtlCol="0">
            <a:spAutoFit/>
          </a:bodyPr>
          <a:lstStyle/>
          <a:p>
            <a:pPr>
              <a:buFont typeface="Wingdings"/>
              <a:buChar char="à"/>
            </a:pPr>
            <a:r>
              <a:rPr lang="es-ES" sz="1500" b="1" dirty="0">
                <a:solidFill>
                  <a:schemeClr val="bg1"/>
                </a:solidFill>
                <a:latin typeface="Arial" panose="020B0604020202020204" pitchFamily="34" charset="0"/>
                <a:cs typeface="Arial" panose="020B0604020202020204" pitchFamily="34" charset="0"/>
                <a:sym typeface="Wingdings" pitchFamily="2" charset="2"/>
              </a:rPr>
              <a:t>VALORACIÓN DE LA COMPOSICIÓN CORPORAL </a:t>
            </a:r>
          </a:p>
          <a:p>
            <a:r>
              <a:rPr lang="es-ES" sz="1500" dirty="0">
                <a:solidFill>
                  <a:schemeClr val="bg1"/>
                </a:solidFill>
                <a:latin typeface="Arial" panose="020B0604020202020204" pitchFamily="34" charset="0"/>
                <a:cs typeface="Arial" panose="020B0604020202020204" pitchFamily="34" charset="0"/>
                <a:sym typeface="Wingdings" pitchFamily="2" charset="2"/>
              </a:rPr>
              <a:t>(Bioimpedancia)</a:t>
            </a:r>
          </a:p>
          <a:p>
            <a:endParaRPr lang="es-ES" sz="1500" dirty="0">
              <a:solidFill>
                <a:schemeClr val="bg1"/>
              </a:solidFill>
              <a:latin typeface="Arial" panose="020B0604020202020204" pitchFamily="34" charset="0"/>
              <a:cs typeface="Arial" panose="020B0604020202020204" pitchFamily="34" charset="0"/>
              <a:sym typeface="Wingdings" pitchFamily="2" charset="2"/>
            </a:endParaRPr>
          </a:p>
          <a:p>
            <a:pPr>
              <a:buFont typeface="Wingdings"/>
              <a:buChar char="à"/>
            </a:pPr>
            <a:r>
              <a:rPr lang="es-ES" sz="1500" b="1" dirty="0">
                <a:solidFill>
                  <a:schemeClr val="bg1"/>
                </a:solidFill>
                <a:latin typeface="Arial" panose="020B0604020202020204" pitchFamily="34" charset="0"/>
                <a:cs typeface="Arial" panose="020B0604020202020204" pitchFamily="34" charset="0"/>
                <a:sym typeface="Wingdings" pitchFamily="2" charset="2"/>
              </a:rPr>
              <a:t> VALORACIÓN DE LA CONDICIÓN FÍSICA</a:t>
            </a:r>
          </a:p>
          <a:p>
            <a:r>
              <a:rPr lang="es-ES" sz="1500" dirty="0">
                <a:solidFill>
                  <a:schemeClr val="bg1"/>
                </a:solidFill>
                <a:latin typeface="Arial" panose="020B0604020202020204" pitchFamily="34" charset="0"/>
                <a:cs typeface="Arial" panose="020B0604020202020204" pitchFamily="34" charset="0"/>
                <a:sym typeface="Wingdings" pitchFamily="2" charset="2"/>
              </a:rPr>
              <a:t> (Senior Fitness Test; </a:t>
            </a:r>
            <a:r>
              <a:rPr lang="es-ES" sz="1500" dirty="0" err="1">
                <a:solidFill>
                  <a:schemeClr val="bg1"/>
                </a:solidFill>
                <a:latin typeface="Arial" panose="020B0604020202020204" pitchFamily="34" charset="0"/>
                <a:cs typeface="Arial" panose="020B0604020202020204" pitchFamily="34" charset="0"/>
                <a:sym typeface="Wingdings" pitchFamily="2" charset="2"/>
              </a:rPr>
              <a:t>Lawton&amp;Brody</a:t>
            </a:r>
            <a:r>
              <a:rPr lang="es-ES" sz="1500" dirty="0">
                <a:solidFill>
                  <a:schemeClr val="bg1"/>
                </a:solidFill>
                <a:latin typeface="Arial" panose="020B0604020202020204" pitchFamily="34" charset="0"/>
                <a:cs typeface="Arial" panose="020B0604020202020204" pitchFamily="34" charset="0"/>
                <a:sym typeface="Wingdings" pitchFamily="2" charset="2"/>
              </a:rPr>
              <a:t>)</a:t>
            </a:r>
          </a:p>
          <a:p>
            <a:pPr>
              <a:buFont typeface="Wingdings"/>
              <a:buChar char="à"/>
            </a:pPr>
            <a:endParaRPr lang="es-ES" sz="1500" dirty="0">
              <a:solidFill>
                <a:schemeClr val="bg1"/>
              </a:solidFill>
              <a:latin typeface="Arial" panose="020B0604020202020204" pitchFamily="34" charset="0"/>
              <a:cs typeface="Arial" panose="020B0604020202020204" pitchFamily="34" charset="0"/>
              <a:sym typeface="Wingdings" pitchFamily="2" charset="2"/>
            </a:endParaRPr>
          </a:p>
          <a:p>
            <a:pPr>
              <a:buFont typeface="Wingdings"/>
              <a:buChar char="à"/>
            </a:pPr>
            <a:r>
              <a:rPr lang="es-ES" sz="1500" b="1" dirty="0">
                <a:solidFill>
                  <a:schemeClr val="bg1"/>
                </a:solidFill>
                <a:latin typeface="Arial" panose="020B0604020202020204" pitchFamily="34" charset="0"/>
                <a:cs typeface="Arial" panose="020B0604020202020204" pitchFamily="34" charset="0"/>
                <a:sym typeface="Wingdings" pitchFamily="2" charset="2"/>
              </a:rPr>
              <a:t> VALORACIÓN DE ASPECTOS COGNITIVOS</a:t>
            </a:r>
          </a:p>
          <a:p>
            <a:r>
              <a:rPr lang="es-ES" sz="1500" dirty="0">
                <a:solidFill>
                  <a:schemeClr val="bg1"/>
                </a:solidFill>
                <a:latin typeface="Arial" panose="020B0604020202020204" pitchFamily="34" charset="0"/>
                <a:cs typeface="Arial" panose="020B0604020202020204" pitchFamily="34" charset="0"/>
                <a:sym typeface="Wingdings" pitchFamily="2" charset="2"/>
              </a:rPr>
              <a:t>(</a:t>
            </a:r>
            <a:r>
              <a:rPr lang="es-ES" sz="1500" dirty="0" err="1">
                <a:solidFill>
                  <a:schemeClr val="bg1"/>
                </a:solidFill>
                <a:latin typeface="Arial" panose="020B0604020202020204" pitchFamily="34" charset="0"/>
                <a:cs typeface="Arial" panose="020B0604020202020204" pitchFamily="34" charset="0"/>
                <a:sym typeface="Wingdings" pitchFamily="2" charset="2"/>
              </a:rPr>
              <a:t>Stroop</a:t>
            </a:r>
            <a:r>
              <a:rPr lang="es-ES" sz="1500" dirty="0">
                <a:solidFill>
                  <a:schemeClr val="bg1"/>
                </a:solidFill>
                <a:latin typeface="Arial" panose="020B0604020202020204" pitchFamily="34" charset="0"/>
                <a:cs typeface="Arial" panose="020B0604020202020204" pitchFamily="34" charset="0"/>
                <a:sym typeface="Wingdings" pitchFamily="2" charset="2"/>
              </a:rPr>
              <a:t>, Mini-Mental; batería 7 minutos; test Dígitos)</a:t>
            </a:r>
          </a:p>
          <a:p>
            <a:pPr>
              <a:buFont typeface="Wingdings"/>
              <a:buChar char="à"/>
            </a:pPr>
            <a:endParaRPr lang="es-ES" sz="1500" dirty="0">
              <a:solidFill>
                <a:schemeClr val="bg1"/>
              </a:solidFill>
              <a:latin typeface="Arial" panose="020B0604020202020204" pitchFamily="34" charset="0"/>
              <a:cs typeface="Arial" panose="020B0604020202020204" pitchFamily="34" charset="0"/>
              <a:sym typeface="Wingdings" pitchFamily="2" charset="2"/>
            </a:endParaRPr>
          </a:p>
          <a:p>
            <a:pPr>
              <a:buFont typeface="Wingdings"/>
              <a:buChar char="à"/>
            </a:pPr>
            <a:r>
              <a:rPr lang="es-ES" sz="1500" b="1" dirty="0">
                <a:solidFill>
                  <a:schemeClr val="bg1"/>
                </a:solidFill>
                <a:latin typeface="Arial" panose="020B0604020202020204" pitchFamily="34" charset="0"/>
                <a:cs typeface="Arial" panose="020B0604020202020204" pitchFamily="34" charset="0"/>
                <a:sym typeface="Wingdings" pitchFamily="2" charset="2"/>
              </a:rPr>
              <a:t> VALORACIÓN DE ASPECTOS EMOCIONALES </a:t>
            </a:r>
          </a:p>
          <a:p>
            <a:r>
              <a:rPr lang="es-ES" sz="1500" dirty="0">
                <a:solidFill>
                  <a:schemeClr val="bg1"/>
                </a:solidFill>
                <a:latin typeface="Arial" panose="020B0604020202020204" pitchFamily="34" charset="0"/>
                <a:cs typeface="Arial" panose="020B0604020202020204" pitchFamily="34" charset="0"/>
                <a:sym typeface="Wingdings" pitchFamily="2" charset="2"/>
              </a:rPr>
              <a:t>(SF-12; Rosenberg; EVEA; LOT-R; HAD)</a:t>
            </a:r>
            <a:endParaRPr lang="es-ES" sz="1500" dirty="0">
              <a:solidFill>
                <a:schemeClr val="bg1"/>
              </a:solidFill>
              <a:latin typeface="Arial" panose="020B0604020202020204" pitchFamily="34" charset="0"/>
              <a:cs typeface="Arial" panose="020B0604020202020204" pitchFamily="34" charset="0"/>
            </a:endParaRPr>
          </a:p>
        </p:txBody>
      </p:sp>
      <p:pic>
        <p:nvPicPr>
          <p:cNvPr id="8" name="Picture 2" descr="C:\Users\araqu\Desktop\TESIS\Fotos y vídeos\IMG_3453.jpg">
            <a:extLst>
              <a:ext uri="{FF2B5EF4-FFF2-40B4-BE49-F238E27FC236}">
                <a16:creationId xmlns:a16="http://schemas.microsoft.com/office/drawing/2014/main" id="{0B7B2EBD-E58B-1DE9-81C9-9A2E71D3862E}"/>
              </a:ext>
            </a:extLst>
          </p:cNvPr>
          <p:cNvPicPr>
            <a:picLocks noChangeAspect="1" noChangeArrowheads="1"/>
          </p:cNvPicPr>
          <p:nvPr/>
        </p:nvPicPr>
        <p:blipFill>
          <a:blip r:embed="rId7"/>
          <a:srcRect l="29218" t="30375" r="27747" b="6086"/>
          <a:stretch>
            <a:fillRect/>
          </a:stretch>
        </p:blipFill>
        <p:spPr bwMode="auto">
          <a:xfrm>
            <a:off x="4689664" y="2488252"/>
            <a:ext cx="1740432" cy="3426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 descr="C:\Users\araqu\Desktop\TESIS\Fotos y vídeos\IMG_3451.jpg">
            <a:extLst>
              <a:ext uri="{FF2B5EF4-FFF2-40B4-BE49-F238E27FC236}">
                <a16:creationId xmlns:a16="http://schemas.microsoft.com/office/drawing/2014/main" id="{8A56A6D1-AA3D-39E3-F609-11E2E8893B4D}"/>
              </a:ext>
            </a:extLst>
          </p:cNvPr>
          <p:cNvPicPr>
            <a:picLocks noChangeAspect="1" noChangeArrowheads="1"/>
          </p:cNvPicPr>
          <p:nvPr/>
        </p:nvPicPr>
        <p:blipFill>
          <a:blip r:embed="rId8"/>
          <a:srcRect l="10000" t="23833" r="6000" b="7448"/>
          <a:stretch>
            <a:fillRect/>
          </a:stretch>
        </p:blipFill>
        <p:spPr bwMode="auto">
          <a:xfrm>
            <a:off x="6514369" y="3184961"/>
            <a:ext cx="2751582" cy="1688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68745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32857"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481084" y="1295979"/>
            <a:ext cx="8755146" cy="400110"/>
          </a:xfrm>
          <a:prstGeom prst="rect">
            <a:avLst/>
          </a:prstGeom>
          <a:noFill/>
        </p:spPr>
        <p:txBody>
          <a:bodyPr wrap="square" rtlCol="0">
            <a:spAutoFit/>
          </a:bodyPr>
          <a:lstStyle/>
          <a:p>
            <a:pPr algn="ctr">
              <a:buNone/>
            </a:pPr>
            <a:r>
              <a:rPr lang="es-ES" sz="2000" b="1" dirty="0">
                <a:solidFill>
                  <a:schemeClr val="bg1"/>
                </a:solidFill>
                <a:latin typeface="Arial Black" panose="020B0A04020102020204" pitchFamily="34" charset="0"/>
                <a:cs typeface="Arial" panose="020B0604020202020204" pitchFamily="34" charset="0"/>
              </a:rPr>
              <a:t>PROPUESTA DE TAREAS ORGANIZADAS POR INTELIGENCIA</a:t>
            </a:r>
          </a:p>
        </p:txBody>
      </p:sp>
      <p:graphicFrame>
        <p:nvGraphicFramePr>
          <p:cNvPr id="2" name="3 Tabla">
            <a:extLst>
              <a:ext uri="{FF2B5EF4-FFF2-40B4-BE49-F238E27FC236}">
                <a16:creationId xmlns:a16="http://schemas.microsoft.com/office/drawing/2014/main" id="{FCB8E4C6-23E5-A7CA-7DA2-A9C91C2148F0}"/>
              </a:ext>
            </a:extLst>
          </p:cNvPr>
          <p:cNvGraphicFramePr>
            <a:graphicFrameLocks noGrp="1"/>
          </p:cNvGraphicFramePr>
          <p:nvPr>
            <p:extLst>
              <p:ext uri="{D42A27DB-BD31-4B8C-83A1-F6EECF244321}">
                <p14:modId xmlns:p14="http://schemas.microsoft.com/office/powerpoint/2010/main" val="2827344996"/>
              </p:ext>
            </p:extLst>
          </p:nvPr>
        </p:nvGraphicFramePr>
        <p:xfrm>
          <a:off x="767725" y="2106738"/>
          <a:ext cx="8181864" cy="3055173"/>
        </p:xfrm>
        <a:graphic>
          <a:graphicData uri="http://schemas.openxmlformats.org/drawingml/2006/table">
            <a:tbl>
              <a:tblPr firstRow="1" bandRow="1">
                <a:tableStyleId>{BC89EF96-8CEA-46FF-86C4-4CE0E7609802}</a:tableStyleId>
              </a:tblPr>
              <a:tblGrid>
                <a:gridCol w="2045466">
                  <a:extLst>
                    <a:ext uri="{9D8B030D-6E8A-4147-A177-3AD203B41FA5}">
                      <a16:colId xmlns:a16="http://schemas.microsoft.com/office/drawing/2014/main" val="20000"/>
                    </a:ext>
                  </a:extLst>
                </a:gridCol>
                <a:gridCol w="2045466">
                  <a:extLst>
                    <a:ext uri="{9D8B030D-6E8A-4147-A177-3AD203B41FA5}">
                      <a16:colId xmlns:a16="http://schemas.microsoft.com/office/drawing/2014/main" val="20001"/>
                    </a:ext>
                  </a:extLst>
                </a:gridCol>
                <a:gridCol w="2045466">
                  <a:extLst>
                    <a:ext uri="{9D8B030D-6E8A-4147-A177-3AD203B41FA5}">
                      <a16:colId xmlns:a16="http://schemas.microsoft.com/office/drawing/2014/main" val="20002"/>
                    </a:ext>
                  </a:extLst>
                </a:gridCol>
                <a:gridCol w="2045466">
                  <a:extLst>
                    <a:ext uri="{9D8B030D-6E8A-4147-A177-3AD203B41FA5}">
                      <a16:colId xmlns:a16="http://schemas.microsoft.com/office/drawing/2014/main" val="20003"/>
                    </a:ext>
                  </a:extLst>
                </a:gridCol>
              </a:tblGrid>
              <a:tr h="1018391">
                <a:tc>
                  <a:txBody>
                    <a:bodyPr/>
                    <a:lstStyle/>
                    <a:p>
                      <a:pPr algn="ctr"/>
                      <a:endParaRPr lang="es-ES" dirty="0"/>
                    </a:p>
                    <a:p>
                      <a:pPr algn="ctr"/>
                      <a:r>
                        <a:rPr lang="es-ES" dirty="0">
                          <a:solidFill>
                            <a:schemeClr val="bg1"/>
                          </a:solidFill>
                        </a:rPr>
                        <a:t>INTELIGENCIA VERBAL</a:t>
                      </a:r>
                    </a:p>
                  </a:txBody>
                  <a:tcPr anchor="ctr">
                    <a:solidFill>
                      <a:srgbClr val="006CA9"/>
                    </a:solidFill>
                  </a:tcPr>
                </a:tc>
                <a:tc>
                  <a:txBody>
                    <a:bodyPr/>
                    <a:lstStyle/>
                    <a:p>
                      <a:pPr algn="ctr"/>
                      <a:r>
                        <a:rPr lang="es-ES" b="0" dirty="0">
                          <a:solidFill>
                            <a:schemeClr val="bg1"/>
                          </a:solidFill>
                          <a:hlinkClick r:id="rId7">
                            <a:extLst>
                              <a:ext uri="{A12FA001-AC4F-418D-AE19-62706E023703}">
                                <ahyp:hlinkClr xmlns:ahyp="http://schemas.microsoft.com/office/drawing/2018/hyperlinkcolor" val="tx"/>
                              </a:ext>
                            </a:extLst>
                          </a:hlinkClick>
                        </a:rPr>
                        <a:t>¿QUÉ TE CUENTAS?</a:t>
                      </a:r>
                      <a:endParaRPr lang="es-ES" b="0" dirty="0">
                        <a:solidFill>
                          <a:schemeClr val="bg1"/>
                        </a:solidFill>
                      </a:endParaRPr>
                    </a:p>
                  </a:txBody>
                  <a:tcPr anchor="ctr"/>
                </a:tc>
                <a:tc>
                  <a:txBody>
                    <a:bodyPr/>
                    <a:lstStyle/>
                    <a:p>
                      <a:pPr algn="ctr"/>
                      <a:r>
                        <a:rPr lang="es-ES" b="0" dirty="0">
                          <a:solidFill>
                            <a:schemeClr val="bg1"/>
                          </a:solidFill>
                          <a:hlinkClick r:id="rId8">
                            <a:extLst>
                              <a:ext uri="{A12FA001-AC4F-418D-AE19-62706E023703}">
                                <ahyp:hlinkClr xmlns:ahyp="http://schemas.microsoft.com/office/drawing/2018/hyperlinkcolor" val="tx"/>
                              </a:ext>
                            </a:extLst>
                          </a:hlinkClick>
                        </a:rPr>
                        <a:t>ESCUCHA</a:t>
                      </a:r>
                      <a:r>
                        <a:rPr lang="es-ES" b="0" baseline="0" dirty="0">
                          <a:solidFill>
                            <a:schemeClr val="bg1"/>
                          </a:solidFill>
                          <a:hlinkClick r:id="rId8">
                            <a:extLst>
                              <a:ext uri="{A12FA001-AC4F-418D-AE19-62706E023703}">
                                <ahyp:hlinkClr xmlns:ahyp="http://schemas.microsoft.com/office/drawing/2018/hyperlinkcolor" val="tx"/>
                              </a:ext>
                            </a:extLst>
                          </a:hlinkClick>
                        </a:rPr>
                        <a:t> E IMITA</a:t>
                      </a:r>
                      <a:endParaRPr lang="es-ES" b="0" dirty="0">
                        <a:solidFill>
                          <a:schemeClr val="bg1"/>
                        </a:solidFill>
                      </a:endParaRPr>
                    </a:p>
                  </a:txBody>
                  <a:tcPr anchor="ctr"/>
                </a:tc>
                <a:tc>
                  <a:txBody>
                    <a:bodyPr/>
                    <a:lstStyle/>
                    <a:p>
                      <a:pPr algn="ctr"/>
                      <a:r>
                        <a:rPr lang="es-ES" b="0" dirty="0">
                          <a:solidFill>
                            <a:schemeClr val="bg1"/>
                          </a:solidFill>
                          <a:hlinkClick r:id="rId8">
                            <a:extLst>
                              <a:ext uri="{A12FA001-AC4F-418D-AE19-62706E023703}">
                                <ahyp:hlinkClr xmlns:ahyp="http://schemas.microsoft.com/office/drawing/2018/hyperlinkcolor" val="tx"/>
                              </a:ext>
                            </a:extLst>
                          </a:hlinkClick>
                        </a:rPr>
                        <a:t>¿RECUERDAS LA</a:t>
                      </a:r>
                      <a:r>
                        <a:rPr lang="es-ES" b="0" baseline="0" dirty="0">
                          <a:solidFill>
                            <a:schemeClr val="bg1"/>
                          </a:solidFill>
                          <a:hlinkClick r:id="rId8">
                            <a:extLst>
                              <a:ext uri="{A12FA001-AC4F-418D-AE19-62706E023703}">
                                <ahyp:hlinkClr xmlns:ahyp="http://schemas.microsoft.com/office/drawing/2018/hyperlinkcolor" val="tx"/>
                              </a:ext>
                            </a:extLst>
                          </a:hlinkClick>
                        </a:rPr>
                        <a:t> PALABRA?</a:t>
                      </a:r>
                      <a:endParaRPr lang="es-ES" b="0" dirty="0">
                        <a:solidFill>
                          <a:schemeClr val="bg1"/>
                        </a:solidFill>
                      </a:endParaRPr>
                    </a:p>
                  </a:txBody>
                  <a:tcPr anchor="ctr"/>
                </a:tc>
                <a:extLst>
                  <a:ext uri="{0D108BD9-81ED-4DB2-BD59-A6C34878D82A}">
                    <a16:rowId xmlns:a16="http://schemas.microsoft.com/office/drawing/2014/main" val="10000"/>
                  </a:ext>
                </a:extLst>
              </a:tr>
              <a:tr h="1018391">
                <a:tc>
                  <a:txBody>
                    <a:bodyPr/>
                    <a:lstStyle/>
                    <a:p>
                      <a:pPr algn="ctr"/>
                      <a:endParaRPr lang="es-ES" b="1" dirty="0">
                        <a:solidFill>
                          <a:schemeClr val="bg1"/>
                        </a:solidFill>
                      </a:endParaRPr>
                    </a:p>
                    <a:p>
                      <a:pPr algn="ctr"/>
                      <a:r>
                        <a:rPr lang="es-ES" b="1" dirty="0">
                          <a:solidFill>
                            <a:schemeClr val="bg1"/>
                          </a:solidFill>
                        </a:rPr>
                        <a:t>INTELIGENCIA NUMÉRICA</a:t>
                      </a:r>
                    </a:p>
                  </a:txBody>
                  <a:tcPr anchor="ctr">
                    <a:solidFill>
                      <a:srgbClr val="006CA9"/>
                    </a:solidFill>
                  </a:tcPr>
                </a:tc>
                <a:tc>
                  <a:txBody>
                    <a:bodyPr/>
                    <a:lstStyle/>
                    <a:p>
                      <a:pPr algn="ctr"/>
                      <a:r>
                        <a:rPr lang="es-ES" b="0" dirty="0">
                          <a:solidFill>
                            <a:schemeClr val="bg1"/>
                          </a:solidFill>
                          <a:hlinkClick r:id="rId9">
                            <a:extLst>
                              <a:ext uri="{A12FA001-AC4F-418D-AE19-62706E023703}">
                                <ahyp:hlinkClr xmlns:ahyp="http://schemas.microsoft.com/office/drawing/2018/hyperlinkcolor" val="tx"/>
                              </a:ext>
                            </a:extLst>
                          </a:hlinkClick>
                        </a:rPr>
                        <a:t>A CONTAR</a:t>
                      </a:r>
                      <a:endParaRPr lang="es-ES" b="0" dirty="0">
                        <a:solidFill>
                          <a:schemeClr val="bg1"/>
                        </a:solidFill>
                      </a:endParaRPr>
                    </a:p>
                  </a:txBody>
                  <a:tcPr anchor="ctr">
                    <a:noFill/>
                  </a:tcPr>
                </a:tc>
                <a:tc>
                  <a:txBody>
                    <a:bodyPr/>
                    <a:lstStyle/>
                    <a:p>
                      <a:pPr algn="ctr"/>
                      <a:r>
                        <a:rPr lang="es-ES" b="0" dirty="0">
                          <a:solidFill>
                            <a:schemeClr val="bg1"/>
                          </a:solidFill>
                          <a:hlinkClick r:id="rId10">
                            <a:extLst>
                              <a:ext uri="{A12FA001-AC4F-418D-AE19-62706E023703}">
                                <ahyp:hlinkClr xmlns:ahyp="http://schemas.microsoft.com/office/drawing/2018/hyperlinkcolor" val="tx"/>
                              </a:ext>
                            </a:extLst>
                          </a:hlinkClick>
                        </a:rPr>
                        <a:t>LA PAREJA MÁS</a:t>
                      </a:r>
                      <a:r>
                        <a:rPr lang="es-ES" b="0" baseline="0" dirty="0">
                          <a:solidFill>
                            <a:schemeClr val="bg1"/>
                          </a:solidFill>
                          <a:hlinkClick r:id="rId10">
                            <a:extLst>
                              <a:ext uri="{A12FA001-AC4F-418D-AE19-62706E023703}">
                                <ahyp:hlinkClr xmlns:ahyp="http://schemas.microsoft.com/office/drawing/2018/hyperlinkcolor" val="tx"/>
                              </a:ext>
                            </a:extLst>
                          </a:hlinkClick>
                        </a:rPr>
                        <a:t> LISTA</a:t>
                      </a:r>
                      <a:endParaRPr lang="es-ES" b="0" dirty="0">
                        <a:solidFill>
                          <a:schemeClr val="bg1"/>
                        </a:solidFill>
                      </a:endParaRPr>
                    </a:p>
                  </a:txBody>
                  <a:tcPr anchor="ctr">
                    <a:noFill/>
                  </a:tcPr>
                </a:tc>
                <a:tc>
                  <a:txBody>
                    <a:bodyPr/>
                    <a:lstStyle/>
                    <a:p>
                      <a:pPr algn="ctr"/>
                      <a:r>
                        <a:rPr lang="es-ES" b="0" dirty="0">
                          <a:solidFill>
                            <a:schemeClr val="bg1"/>
                          </a:solidFill>
                          <a:hlinkClick r:id="rId11">
                            <a:extLst>
                              <a:ext uri="{A12FA001-AC4F-418D-AE19-62706E023703}">
                                <ahyp:hlinkClr xmlns:ahyp="http://schemas.microsoft.com/office/drawing/2018/hyperlinkcolor" val="tx"/>
                              </a:ext>
                            </a:extLst>
                          </a:hlinkClick>
                        </a:rPr>
                        <a:t>PELOTA MATEMÁTICA</a:t>
                      </a:r>
                      <a:endParaRPr lang="es-ES" b="0" dirty="0">
                        <a:solidFill>
                          <a:schemeClr val="bg1"/>
                        </a:solidFill>
                      </a:endParaRPr>
                    </a:p>
                  </a:txBody>
                  <a:tcPr anchor="ctr">
                    <a:noFill/>
                  </a:tcPr>
                </a:tc>
                <a:extLst>
                  <a:ext uri="{0D108BD9-81ED-4DB2-BD59-A6C34878D82A}">
                    <a16:rowId xmlns:a16="http://schemas.microsoft.com/office/drawing/2014/main" val="10001"/>
                  </a:ext>
                </a:extLst>
              </a:tr>
              <a:tr h="1018391">
                <a:tc>
                  <a:txBody>
                    <a:bodyPr/>
                    <a:lstStyle/>
                    <a:p>
                      <a:pPr algn="ctr"/>
                      <a:endParaRPr lang="es-ES" b="1" dirty="0"/>
                    </a:p>
                    <a:p>
                      <a:pPr algn="ctr"/>
                      <a:r>
                        <a:rPr lang="es-ES" b="1" dirty="0">
                          <a:solidFill>
                            <a:schemeClr val="bg1"/>
                          </a:solidFill>
                        </a:rPr>
                        <a:t>INTELIGENCIA PERCEPTIVA</a:t>
                      </a:r>
                    </a:p>
                  </a:txBody>
                  <a:tcPr anchor="ctr">
                    <a:solidFill>
                      <a:srgbClr val="006CA9"/>
                    </a:solidFill>
                  </a:tcPr>
                </a:tc>
                <a:tc>
                  <a:txBody>
                    <a:bodyPr/>
                    <a:lstStyle/>
                    <a:p>
                      <a:pPr algn="ctr"/>
                      <a:r>
                        <a:rPr lang="es-ES" b="0" dirty="0">
                          <a:solidFill>
                            <a:schemeClr val="bg1"/>
                          </a:solidFill>
                          <a:hlinkClick r:id="rId12">
                            <a:extLst>
                              <a:ext uri="{A12FA001-AC4F-418D-AE19-62706E023703}">
                                <ahyp:hlinkClr xmlns:ahyp="http://schemas.microsoft.com/office/drawing/2018/hyperlinkcolor" val="tx"/>
                              </a:ext>
                            </a:extLst>
                          </a:hlinkClick>
                        </a:rPr>
                        <a:t>ATENTOS A LA</a:t>
                      </a:r>
                      <a:r>
                        <a:rPr lang="es-ES" b="0" baseline="0" dirty="0">
                          <a:solidFill>
                            <a:schemeClr val="bg1"/>
                          </a:solidFill>
                          <a:hlinkClick r:id="rId12">
                            <a:extLst>
                              <a:ext uri="{A12FA001-AC4F-418D-AE19-62706E023703}">
                                <ahyp:hlinkClr xmlns:ahyp="http://schemas.microsoft.com/office/drawing/2018/hyperlinkcolor" val="tx"/>
                              </a:ext>
                            </a:extLst>
                          </a:hlinkClick>
                        </a:rPr>
                        <a:t> SEÑAL</a:t>
                      </a:r>
                      <a:endParaRPr lang="es-ES" b="0" dirty="0">
                        <a:solidFill>
                          <a:schemeClr val="bg1"/>
                        </a:solidFill>
                      </a:endParaRPr>
                    </a:p>
                  </a:txBody>
                  <a:tcPr anchor="ctr"/>
                </a:tc>
                <a:tc>
                  <a:txBody>
                    <a:bodyPr/>
                    <a:lstStyle/>
                    <a:p>
                      <a:pPr algn="ctr"/>
                      <a:r>
                        <a:rPr lang="es-ES" b="0" dirty="0">
                          <a:solidFill>
                            <a:schemeClr val="bg1"/>
                          </a:solidFill>
                          <a:hlinkClick r:id="rId13">
                            <a:extLst>
                              <a:ext uri="{A12FA001-AC4F-418D-AE19-62706E023703}">
                                <ahyp:hlinkClr xmlns:ahyp="http://schemas.microsoft.com/office/drawing/2018/hyperlinkcolor" val="tx"/>
                              </a:ext>
                            </a:extLst>
                          </a:hlinkClick>
                        </a:rPr>
                        <a:t>FIJAOS</a:t>
                      </a:r>
                      <a:r>
                        <a:rPr lang="es-ES" b="0" baseline="0" dirty="0">
                          <a:solidFill>
                            <a:schemeClr val="bg1"/>
                          </a:solidFill>
                          <a:hlinkClick r:id="rId13">
                            <a:extLst>
                              <a:ext uri="{A12FA001-AC4F-418D-AE19-62706E023703}">
                                <ahyp:hlinkClr xmlns:ahyp="http://schemas.microsoft.com/office/drawing/2018/hyperlinkcolor" val="tx"/>
                              </a:ext>
                            </a:extLst>
                          </a:hlinkClick>
                        </a:rPr>
                        <a:t> BIEN</a:t>
                      </a:r>
                      <a:endParaRPr lang="es-ES" b="0" dirty="0">
                        <a:solidFill>
                          <a:schemeClr val="bg1"/>
                        </a:solidFill>
                      </a:endParaRPr>
                    </a:p>
                  </a:txBody>
                  <a:tcPr anchor="ctr"/>
                </a:tc>
                <a:tc>
                  <a:txBody>
                    <a:bodyPr/>
                    <a:lstStyle/>
                    <a:p>
                      <a:pPr algn="ctr"/>
                      <a:r>
                        <a:rPr lang="es-ES" b="0" dirty="0">
                          <a:solidFill>
                            <a:schemeClr val="bg1"/>
                          </a:solidFill>
                          <a:hlinkClick r:id="rId14">
                            <a:extLst>
                              <a:ext uri="{A12FA001-AC4F-418D-AE19-62706E023703}">
                                <ahyp:hlinkClr xmlns:ahyp="http://schemas.microsoft.com/office/drawing/2018/hyperlinkcolor" val="tx"/>
                              </a:ext>
                            </a:extLst>
                          </a:hlinkClick>
                        </a:rPr>
                        <a:t>RECUERDA LA POSTURA</a:t>
                      </a:r>
                      <a:endParaRPr lang="es-ES" b="0" dirty="0">
                        <a:solidFill>
                          <a:schemeClr val="bg1"/>
                        </a:solidFill>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1286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32857"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4" name="3 Tabla">
            <a:extLst>
              <a:ext uri="{FF2B5EF4-FFF2-40B4-BE49-F238E27FC236}">
                <a16:creationId xmlns:a16="http://schemas.microsoft.com/office/drawing/2014/main" id="{CCF7BA28-C8CA-44B0-665C-FD1464DBFA71}"/>
              </a:ext>
            </a:extLst>
          </p:cNvPr>
          <p:cNvGraphicFramePr>
            <a:graphicFrameLocks noGrp="1"/>
          </p:cNvGraphicFramePr>
          <p:nvPr>
            <p:extLst>
              <p:ext uri="{D42A27DB-BD31-4B8C-83A1-F6EECF244321}">
                <p14:modId xmlns:p14="http://schemas.microsoft.com/office/powerpoint/2010/main" val="2234049882"/>
              </p:ext>
            </p:extLst>
          </p:nvPr>
        </p:nvGraphicFramePr>
        <p:xfrm>
          <a:off x="767725" y="2083744"/>
          <a:ext cx="8181864" cy="3216704"/>
        </p:xfrm>
        <a:graphic>
          <a:graphicData uri="http://schemas.openxmlformats.org/drawingml/2006/table">
            <a:tbl>
              <a:tblPr firstRow="1" bandRow="1">
                <a:tableStyleId>{BC89EF96-8CEA-46FF-86C4-4CE0E7609802}</a:tableStyleId>
              </a:tblPr>
              <a:tblGrid>
                <a:gridCol w="2045466">
                  <a:extLst>
                    <a:ext uri="{9D8B030D-6E8A-4147-A177-3AD203B41FA5}">
                      <a16:colId xmlns:a16="http://schemas.microsoft.com/office/drawing/2014/main" val="20000"/>
                    </a:ext>
                  </a:extLst>
                </a:gridCol>
                <a:gridCol w="2045466">
                  <a:extLst>
                    <a:ext uri="{9D8B030D-6E8A-4147-A177-3AD203B41FA5}">
                      <a16:colId xmlns:a16="http://schemas.microsoft.com/office/drawing/2014/main" val="20001"/>
                    </a:ext>
                  </a:extLst>
                </a:gridCol>
                <a:gridCol w="2045466">
                  <a:extLst>
                    <a:ext uri="{9D8B030D-6E8A-4147-A177-3AD203B41FA5}">
                      <a16:colId xmlns:a16="http://schemas.microsoft.com/office/drawing/2014/main" val="20002"/>
                    </a:ext>
                  </a:extLst>
                </a:gridCol>
                <a:gridCol w="2045466">
                  <a:extLst>
                    <a:ext uri="{9D8B030D-6E8A-4147-A177-3AD203B41FA5}">
                      <a16:colId xmlns:a16="http://schemas.microsoft.com/office/drawing/2014/main" val="20003"/>
                    </a:ext>
                  </a:extLst>
                </a:gridCol>
              </a:tblGrid>
              <a:tr h="1013992">
                <a:tc>
                  <a:txBody>
                    <a:bodyPr/>
                    <a:lstStyle/>
                    <a:p>
                      <a:pPr algn="ctr"/>
                      <a:r>
                        <a:rPr lang="es-ES" dirty="0">
                          <a:solidFill>
                            <a:schemeClr val="bg1"/>
                          </a:solidFill>
                        </a:rPr>
                        <a:t>INTELIGENCIA EMOCIONAL</a:t>
                      </a:r>
                    </a:p>
                  </a:txBody>
                  <a:tcPr anchor="ctr">
                    <a:solidFill>
                      <a:srgbClr val="006CA9"/>
                    </a:solidFill>
                  </a:tcPr>
                </a:tc>
                <a:tc>
                  <a:txBody>
                    <a:bodyPr/>
                    <a:lstStyle/>
                    <a:p>
                      <a:pPr algn="ctr"/>
                      <a:r>
                        <a:rPr lang="es-ES" b="0" dirty="0">
                          <a:solidFill>
                            <a:schemeClr val="bg1"/>
                          </a:solidFill>
                          <a:hlinkClick r:id="rId7">
                            <a:extLst>
                              <a:ext uri="{A12FA001-AC4F-418D-AE19-62706E023703}">
                                <ahyp:hlinkClr xmlns:ahyp="http://schemas.microsoft.com/office/drawing/2018/hyperlinkcolor" val="tx"/>
                              </a:ext>
                            </a:extLst>
                          </a:hlinkClick>
                        </a:rPr>
                        <a:t>¿CÓMO</a:t>
                      </a:r>
                      <a:r>
                        <a:rPr lang="es-ES" b="0" baseline="0" dirty="0">
                          <a:solidFill>
                            <a:schemeClr val="bg1"/>
                          </a:solidFill>
                          <a:hlinkClick r:id="rId7">
                            <a:extLst>
                              <a:ext uri="{A12FA001-AC4F-418D-AE19-62706E023703}">
                                <ahyp:hlinkClr xmlns:ahyp="http://schemas.microsoft.com/office/drawing/2018/hyperlinkcolor" val="tx"/>
                              </a:ext>
                            </a:extLst>
                          </a:hlinkClick>
                        </a:rPr>
                        <a:t> ME SIENTO?</a:t>
                      </a:r>
                      <a:endParaRPr lang="es-ES" b="0" dirty="0">
                        <a:solidFill>
                          <a:schemeClr val="bg1"/>
                        </a:solidFill>
                      </a:endParaRPr>
                    </a:p>
                  </a:txBody>
                  <a:tcPr anchor="ctr"/>
                </a:tc>
                <a:tc>
                  <a:txBody>
                    <a:bodyPr/>
                    <a:lstStyle/>
                    <a:p>
                      <a:pPr algn="ctr"/>
                      <a:r>
                        <a:rPr lang="es-ES" b="0" dirty="0">
                          <a:solidFill>
                            <a:schemeClr val="bg1"/>
                          </a:solidFill>
                          <a:hlinkClick r:id="rId8">
                            <a:extLst>
                              <a:ext uri="{A12FA001-AC4F-418D-AE19-62706E023703}">
                                <ahyp:hlinkClr xmlns:ahyp="http://schemas.microsoft.com/office/drawing/2018/hyperlinkcolor" val="tx"/>
                              </a:ext>
                            </a:extLst>
                          </a:hlinkClick>
                        </a:rPr>
                        <a:t>TE DESCRIBO</a:t>
                      </a:r>
                      <a:endParaRPr lang="es-ES" b="0" dirty="0">
                        <a:solidFill>
                          <a:schemeClr val="bg1"/>
                        </a:solidFill>
                      </a:endParaRPr>
                    </a:p>
                  </a:txBody>
                  <a:tcPr anchor="ctr"/>
                </a:tc>
                <a:tc>
                  <a:txBody>
                    <a:bodyPr/>
                    <a:lstStyle/>
                    <a:p>
                      <a:pPr algn="ctr"/>
                      <a:r>
                        <a:rPr lang="es-ES" b="0" dirty="0">
                          <a:solidFill>
                            <a:schemeClr val="bg1"/>
                          </a:solidFill>
                          <a:hlinkClick r:id="rId9">
                            <a:extLst>
                              <a:ext uri="{A12FA001-AC4F-418D-AE19-62706E023703}">
                                <ahyp:hlinkClr xmlns:ahyp="http://schemas.microsoft.com/office/drawing/2018/hyperlinkcolor" val="tx"/>
                              </a:ext>
                            </a:extLst>
                          </a:hlinkClick>
                        </a:rPr>
                        <a:t>ME PARTO DE RISA</a:t>
                      </a:r>
                      <a:endParaRPr lang="es-ES" b="0" dirty="0">
                        <a:solidFill>
                          <a:schemeClr val="bg1"/>
                        </a:solidFill>
                      </a:endParaRPr>
                    </a:p>
                  </a:txBody>
                  <a:tcPr anchor="ctr"/>
                </a:tc>
                <a:extLst>
                  <a:ext uri="{0D108BD9-81ED-4DB2-BD59-A6C34878D82A}">
                    <a16:rowId xmlns:a16="http://schemas.microsoft.com/office/drawing/2014/main" val="10000"/>
                  </a:ext>
                </a:extLst>
              </a:tr>
              <a:tr h="1027190">
                <a:tc>
                  <a:txBody>
                    <a:bodyPr/>
                    <a:lstStyle/>
                    <a:p>
                      <a:pPr algn="ctr"/>
                      <a:r>
                        <a:rPr lang="es-ES" b="1" dirty="0">
                          <a:solidFill>
                            <a:schemeClr val="bg1"/>
                          </a:solidFill>
                        </a:rPr>
                        <a:t>RESOLUCIÓN DE SITUACIONES Y TOMA</a:t>
                      </a:r>
                      <a:r>
                        <a:rPr lang="es-ES" b="1" baseline="0" dirty="0">
                          <a:solidFill>
                            <a:schemeClr val="bg1"/>
                          </a:solidFill>
                        </a:rPr>
                        <a:t> DE DECISIONES</a:t>
                      </a:r>
                      <a:endParaRPr lang="es-ES" b="1" dirty="0">
                        <a:solidFill>
                          <a:schemeClr val="bg1"/>
                        </a:solidFill>
                      </a:endParaRPr>
                    </a:p>
                  </a:txBody>
                  <a:tcPr anchor="ctr">
                    <a:solidFill>
                      <a:srgbClr val="006CA9"/>
                    </a:solidFill>
                  </a:tcPr>
                </a:tc>
                <a:tc>
                  <a:txBody>
                    <a:bodyPr/>
                    <a:lstStyle/>
                    <a:p>
                      <a:pPr algn="ctr"/>
                      <a:endParaRPr lang="es-ES" b="0" dirty="0">
                        <a:solidFill>
                          <a:schemeClr val="bg1"/>
                        </a:solidFill>
                      </a:endParaRPr>
                    </a:p>
                    <a:p>
                      <a:pPr algn="ctr"/>
                      <a:r>
                        <a:rPr lang="es-ES" b="0" dirty="0">
                          <a:solidFill>
                            <a:schemeClr val="bg1"/>
                          </a:solidFill>
                          <a:hlinkClick r:id="rId10">
                            <a:extLst>
                              <a:ext uri="{A12FA001-AC4F-418D-AE19-62706E023703}">
                                <ahyp:hlinkClr xmlns:ahyp="http://schemas.microsoft.com/office/drawing/2018/hyperlinkcolor" val="tx"/>
                              </a:ext>
                            </a:extLst>
                          </a:hlinkClick>
                        </a:rPr>
                        <a:t>PUZLES</a:t>
                      </a:r>
                      <a:endParaRPr lang="es-ES" b="0" dirty="0">
                        <a:solidFill>
                          <a:schemeClr val="bg1"/>
                        </a:solidFill>
                      </a:endParaRPr>
                    </a:p>
                  </a:txBody>
                  <a:tcPr anchor="ctr">
                    <a:noFill/>
                  </a:tcPr>
                </a:tc>
                <a:tc>
                  <a:txBody>
                    <a:bodyPr/>
                    <a:lstStyle/>
                    <a:p>
                      <a:pPr algn="ctr"/>
                      <a:endParaRPr lang="es-ES" b="0" dirty="0">
                        <a:solidFill>
                          <a:schemeClr val="bg1"/>
                        </a:solidFill>
                      </a:endParaRPr>
                    </a:p>
                    <a:p>
                      <a:pPr algn="ctr"/>
                      <a:r>
                        <a:rPr lang="es-ES" b="0" dirty="0">
                          <a:solidFill>
                            <a:schemeClr val="bg1"/>
                          </a:solidFill>
                          <a:hlinkClick r:id="rId11">
                            <a:extLst>
                              <a:ext uri="{A12FA001-AC4F-418D-AE19-62706E023703}">
                                <ahyp:hlinkClr xmlns:ahyp="http://schemas.microsoft.com/office/drawing/2018/hyperlinkcolor" val="tx"/>
                              </a:ext>
                            </a:extLst>
                          </a:hlinkClick>
                        </a:rPr>
                        <a:t>ORDEN</a:t>
                      </a:r>
                      <a:endParaRPr lang="es-ES" b="0" dirty="0">
                        <a:solidFill>
                          <a:schemeClr val="bg1"/>
                        </a:solidFill>
                      </a:endParaRPr>
                    </a:p>
                  </a:txBody>
                  <a:tcPr anchor="ctr">
                    <a:noFill/>
                  </a:tcPr>
                </a:tc>
                <a:tc>
                  <a:txBody>
                    <a:bodyPr/>
                    <a:lstStyle/>
                    <a:p>
                      <a:pPr algn="ctr"/>
                      <a:r>
                        <a:rPr lang="es-ES" b="0" dirty="0">
                          <a:solidFill>
                            <a:schemeClr val="bg1"/>
                          </a:solidFill>
                          <a:hlinkClick r:id="rId12">
                            <a:extLst>
                              <a:ext uri="{A12FA001-AC4F-418D-AE19-62706E023703}">
                                <ahyp:hlinkClr xmlns:ahyp="http://schemas.microsoft.com/office/drawing/2018/hyperlinkcolor" val="tx"/>
                              </a:ext>
                            </a:extLst>
                          </a:hlinkClick>
                        </a:rPr>
                        <a:t>SÍ-NO</a:t>
                      </a:r>
                      <a:endParaRPr lang="es-ES" b="0" dirty="0">
                        <a:solidFill>
                          <a:schemeClr val="bg1"/>
                        </a:solidFill>
                      </a:endParaRPr>
                    </a:p>
                  </a:txBody>
                  <a:tcPr anchor="ctr">
                    <a:noFill/>
                  </a:tcPr>
                </a:tc>
                <a:extLst>
                  <a:ext uri="{0D108BD9-81ED-4DB2-BD59-A6C34878D82A}">
                    <a16:rowId xmlns:a16="http://schemas.microsoft.com/office/drawing/2014/main" val="10001"/>
                  </a:ext>
                </a:extLst>
              </a:tr>
              <a:tr h="1013992">
                <a:tc>
                  <a:txBody>
                    <a:bodyPr/>
                    <a:lstStyle/>
                    <a:p>
                      <a:pPr algn="ctr"/>
                      <a:endParaRPr lang="es-ES" b="1" dirty="0">
                        <a:solidFill>
                          <a:schemeClr val="bg1"/>
                        </a:solidFill>
                      </a:endParaRPr>
                    </a:p>
                    <a:p>
                      <a:pPr algn="ctr"/>
                      <a:r>
                        <a:rPr lang="es-ES" b="1" dirty="0">
                          <a:solidFill>
                            <a:schemeClr val="bg1"/>
                          </a:solidFill>
                        </a:rPr>
                        <a:t>PENSAMIENTO</a:t>
                      </a:r>
                      <a:r>
                        <a:rPr lang="es-ES" b="1" baseline="0" dirty="0">
                          <a:solidFill>
                            <a:schemeClr val="bg1"/>
                          </a:solidFill>
                        </a:rPr>
                        <a:t> INVENTIVO</a:t>
                      </a:r>
                      <a:endParaRPr lang="es-ES" b="1" dirty="0">
                        <a:solidFill>
                          <a:schemeClr val="bg1"/>
                        </a:solidFill>
                      </a:endParaRPr>
                    </a:p>
                  </a:txBody>
                  <a:tcPr anchor="ctr">
                    <a:solidFill>
                      <a:srgbClr val="006CA9"/>
                    </a:solidFill>
                  </a:tcPr>
                </a:tc>
                <a:tc>
                  <a:txBody>
                    <a:bodyPr/>
                    <a:lstStyle/>
                    <a:p>
                      <a:pPr algn="ctr"/>
                      <a:endParaRPr lang="es-ES" b="0" dirty="0">
                        <a:solidFill>
                          <a:schemeClr val="bg1"/>
                        </a:solidFill>
                      </a:endParaRPr>
                    </a:p>
                    <a:p>
                      <a:pPr algn="ctr"/>
                      <a:r>
                        <a:rPr lang="es-ES" b="0" dirty="0">
                          <a:solidFill>
                            <a:schemeClr val="bg1"/>
                          </a:solidFill>
                          <a:hlinkClick r:id="rId13">
                            <a:extLst>
                              <a:ext uri="{A12FA001-AC4F-418D-AE19-62706E023703}">
                                <ahyp:hlinkClr xmlns:ahyp="http://schemas.microsoft.com/office/drawing/2018/hyperlinkcolor" val="tx"/>
                              </a:ext>
                            </a:extLst>
                          </a:hlinkClick>
                        </a:rPr>
                        <a:t>CUENTO</a:t>
                      </a:r>
                      <a:r>
                        <a:rPr lang="es-ES" b="0" baseline="0" dirty="0">
                          <a:solidFill>
                            <a:schemeClr val="bg1"/>
                          </a:solidFill>
                          <a:hlinkClick r:id="rId13">
                            <a:extLst>
                              <a:ext uri="{A12FA001-AC4F-418D-AE19-62706E023703}">
                                <ahyp:hlinkClr xmlns:ahyp="http://schemas.microsoft.com/office/drawing/2018/hyperlinkcolor" val="tx"/>
                              </a:ext>
                            </a:extLst>
                          </a:hlinkClick>
                        </a:rPr>
                        <a:t> MOTOR</a:t>
                      </a:r>
                      <a:endParaRPr lang="es-ES" b="0" dirty="0">
                        <a:solidFill>
                          <a:schemeClr val="bg1"/>
                        </a:solidFill>
                      </a:endParaRPr>
                    </a:p>
                  </a:txBody>
                  <a:tcPr anchor="ctr"/>
                </a:tc>
                <a:tc>
                  <a:txBody>
                    <a:bodyPr/>
                    <a:lstStyle/>
                    <a:p>
                      <a:pPr algn="ctr"/>
                      <a:endParaRPr lang="es-ES" b="0" dirty="0">
                        <a:solidFill>
                          <a:schemeClr val="bg1"/>
                        </a:solidFill>
                      </a:endParaRPr>
                    </a:p>
                    <a:p>
                      <a:pPr algn="ctr"/>
                      <a:r>
                        <a:rPr lang="es-ES" b="0" dirty="0">
                          <a:solidFill>
                            <a:schemeClr val="bg1"/>
                          </a:solidFill>
                          <a:hlinkClick r:id="rId14">
                            <a:extLst>
                              <a:ext uri="{A12FA001-AC4F-418D-AE19-62706E023703}">
                                <ahyp:hlinkClr xmlns:ahyp="http://schemas.microsoft.com/office/drawing/2018/hyperlinkcolor" val="tx"/>
                              </a:ext>
                            </a:extLst>
                          </a:hlinkClick>
                        </a:rPr>
                        <a:t>NO HAY MUCHO TIEMPO</a:t>
                      </a:r>
                      <a:endParaRPr lang="es-ES" b="0" dirty="0">
                        <a:solidFill>
                          <a:schemeClr val="bg1"/>
                        </a:solidFill>
                      </a:endParaRPr>
                    </a:p>
                  </a:txBody>
                  <a:tcPr anchor="ctr"/>
                </a:tc>
                <a:tc>
                  <a:txBody>
                    <a:bodyPr/>
                    <a:lstStyle/>
                    <a:p>
                      <a:pPr algn="ctr"/>
                      <a:r>
                        <a:rPr lang="es-ES" b="0" dirty="0">
                          <a:solidFill>
                            <a:schemeClr val="bg1"/>
                          </a:solidFill>
                          <a:hlinkClick r:id="rId15">
                            <a:extLst>
                              <a:ext uri="{A12FA001-AC4F-418D-AE19-62706E023703}">
                                <ahyp:hlinkClr xmlns:ahyp="http://schemas.microsoft.com/office/drawing/2018/hyperlinkcolor" val="tx"/>
                              </a:ext>
                            </a:extLst>
                          </a:hlinkClick>
                        </a:rPr>
                        <a:t>¿QUIÉN SOY?</a:t>
                      </a:r>
                      <a:endParaRPr lang="es-ES" b="0" dirty="0">
                        <a:solidFill>
                          <a:schemeClr val="bg1"/>
                        </a:solidFill>
                      </a:endParaRPr>
                    </a:p>
                  </a:txBody>
                  <a:tcPr anchor="ctr"/>
                </a:tc>
                <a:extLst>
                  <a:ext uri="{0D108BD9-81ED-4DB2-BD59-A6C34878D82A}">
                    <a16:rowId xmlns:a16="http://schemas.microsoft.com/office/drawing/2014/main" val="10002"/>
                  </a:ext>
                </a:extLst>
              </a:tr>
            </a:tbl>
          </a:graphicData>
        </a:graphic>
      </p:graphicFrame>
      <p:sp>
        <p:nvSpPr>
          <p:cNvPr id="6" name="CuadroTexto 5">
            <a:extLst>
              <a:ext uri="{FF2B5EF4-FFF2-40B4-BE49-F238E27FC236}">
                <a16:creationId xmlns:a16="http://schemas.microsoft.com/office/drawing/2014/main" id="{DE503038-568C-EA99-E773-F27289BF68AC}"/>
              </a:ext>
            </a:extLst>
          </p:cNvPr>
          <p:cNvSpPr txBox="1"/>
          <p:nvPr/>
        </p:nvSpPr>
        <p:spPr>
          <a:xfrm>
            <a:off x="481084" y="1295979"/>
            <a:ext cx="8755146" cy="400110"/>
          </a:xfrm>
          <a:prstGeom prst="rect">
            <a:avLst/>
          </a:prstGeom>
          <a:noFill/>
        </p:spPr>
        <p:txBody>
          <a:bodyPr wrap="square" rtlCol="0">
            <a:spAutoFit/>
          </a:bodyPr>
          <a:lstStyle/>
          <a:p>
            <a:pPr algn="ctr">
              <a:buNone/>
            </a:pPr>
            <a:r>
              <a:rPr lang="es-ES" sz="2000" b="1" dirty="0">
                <a:solidFill>
                  <a:schemeClr val="bg1"/>
                </a:solidFill>
                <a:latin typeface="Arial Black" panose="020B0A04020102020204" pitchFamily="34" charset="0"/>
                <a:cs typeface="Arial" panose="020B0604020202020204" pitchFamily="34" charset="0"/>
              </a:rPr>
              <a:t>PROPUESTA DE TAREAS ORGANIZADAS POR INTELIGENCIA</a:t>
            </a:r>
          </a:p>
        </p:txBody>
      </p:sp>
    </p:spTree>
    <p:extLst>
      <p:ext uri="{BB962C8B-B14F-4D97-AF65-F5344CB8AC3E}">
        <p14:creationId xmlns:p14="http://schemas.microsoft.com/office/powerpoint/2010/main" val="1332155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2 Marcador de contenido">
            <a:extLst>
              <a:ext uri="{FF2B5EF4-FFF2-40B4-BE49-F238E27FC236}">
                <a16:creationId xmlns:a16="http://schemas.microsoft.com/office/drawing/2014/main" id="{28F3F91B-2BBD-DA5B-E6ED-3DA6B5718470}"/>
              </a:ext>
            </a:extLst>
          </p:cNvPr>
          <p:cNvSpPr txBox="1">
            <a:spLocks/>
          </p:cNvSpPr>
          <p:nvPr/>
        </p:nvSpPr>
        <p:spPr>
          <a:xfrm>
            <a:off x="1565728" y="2541193"/>
            <a:ext cx="5890936" cy="177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chemeClr val="bg1"/>
                </a:solidFill>
              </a:rPr>
              <a:t>MUCHAS GRACIAS POR VUESTRA ATENCIÓN</a:t>
            </a:r>
          </a:p>
        </p:txBody>
      </p:sp>
      <p:pic>
        <p:nvPicPr>
          <p:cNvPr id="3" name="Gráfico 2" descr="Manos aplaudiendo">
            <a:extLst>
              <a:ext uri="{FF2B5EF4-FFF2-40B4-BE49-F238E27FC236}">
                <a16:creationId xmlns:a16="http://schemas.microsoft.com/office/drawing/2014/main" id="{FB0252EE-B406-6771-3DCC-BD2074ECD3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5081" y="2932505"/>
            <a:ext cx="914400" cy="914400"/>
          </a:xfrm>
          <a:prstGeom prst="rect">
            <a:avLst/>
          </a:prstGeom>
        </p:spPr>
      </p:pic>
    </p:spTree>
    <p:extLst>
      <p:ext uri="{BB962C8B-B14F-4D97-AF65-F5344CB8AC3E}">
        <p14:creationId xmlns:p14="http://schemas.microsoft.com/office/powerpoint/2010/main" val="3039395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N°4</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27120" y="1376764"/>
            <a:ext cx="4106213"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PROGRAMA ACTIVA-MENTE</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75286" y="2141143"/>
            <a:ext cx="5680646" cy="21550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Teoría de las Inteligencias Múltiples y manual Inteligencia XXI.</a:t>
            </a:r>
          </a:p>
          <a:p>
            <a:pPr algn="l"/>
            <a:r>
              <a:rPr lang="es-ES" sz="1800" dirty="0">
                <a:latin typeface="Arial" panose="020B0604020202020204" pitchFamily="34" charset="0"/>
                <a:cs typeface="Arial" panose="020B0604020202020204" pitchFamily="34" charset="0"/>
              </a:rPr>
              <a:t>• Metodología y características del programa.</a:t>
            </a:r>
          </a:p>
          <a:p>
            <a:pPr algn="l"/>
            <a:r>
              <a:rPr lang="es-ES" sz="1800" dirty="0">
                <a:latin typeface="Arial" panose="020B0604020202020204" pitchFamily="34" charset="0"/>
                <a:cs typeface="Arial" panose="020B0604020202020204" pitchFamily="34" charset="0"/>
              </a:rPr>
              <a:t>• Propuesta de tareas organizadas por inteligencia.</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352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3754419" y="650309"/>
            <a:ext cx="5378823" cy="615553"/>
          </a:xfrm>
          <a:prstGeom prst="rect">
            <a:avLst/>
          </a:prstGeom>
          <a:noFill/>
        </p:spPr>
        <p:txBody>
          <a:bodyPr wrap="square">
            <a:spAutoFit/>
          </a:bodyPr>
          <a:lstStyle/>
          <a:p>
            <a:pPr algn="ctr">
              <a:buNone/>
            </a:pPr>
            <a:r>
              <a:rPr lang="es-ES" sz="1700" b="1" dirty="0">
                <a:solidFill>
                  <a:schemeClr val="bg1"/>
                </a:solidFill>
                <a:latin typeface="Arial Black" panose="020B0A04020102020204" pitchFamily="34" charset="0"/>
              </a:rPr>
              <a:t>TEORÍA DE LAS INTELIGENCIAS MÚLTIPLES Y MANUAL INTELIGENCIA XXI</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510763" y="1579242"/>
            <a:ext cx="8544663" cy="38378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spcBef>
                <a:spcPts val="0"/>
              </a:spcBef>
              <a:buFont typeface="Arial" pitchFamily="34" charset="0"/>
              <a:buChar char="•"/>
            </a:pPr>
            <a:r>
              <a:rPr lang="es-ES" sz="2100" i="1" dirty="0">
                <a:latin typeface="Arial" panose="020B0604020202020204" pitchFamily="34" charset="0"/>
                <a:cs typeface="Arial" panose="020B0604020202020204" pitchFamily="34" charset="0"/>
              </a:rPr>
              <a:t> </a:t>
            </a:r>
            <a:r>
              <a:rPr lang="es-ES" sz="2100" i="1" dirty="0" err="1">
                <a:latin typeface="Arial" panose="020B0604020202020204" pitchFamily="34" charset="0"/>
                <a:cs typeface="Arial" panose="020B0604020202020204" pitchFamily="34" charset="0"/>
              </a:rPr>
              <a:t>Frames</a:t>
            </a:r>
            <a:r>
              <a:rPr lang="es-ES" sz="2100" i="1" dirty="0">
                <a:latin typeface="Arial" panose="020B0604020202020204" pitchFamily="34" charset="0"/>
                <a:cs typeface="Arial" panose="020B0604020202020204" pitchFamily="34" charset="0"/>
              </a:rPr>
              <a:t> </a:t>
            </a:r>
            <a:r>
              <a:rPr lang="es-ES" sz="2100" i="1" dirty="0" err="1">
                <a:latin typeface="Arial" panose="020B0604020202020204" pitchFamily="34" charset="0"/>
                <a:cs typeface="Arial" panose="020B0604020202020204" pitchFamily="34" charset="0"/>
              </a:rPr>
              <a:t>of</a:t>
            </a:r>
            <a:r>
              <a:rPr lang="es-ES" sz="2100" i="1" dirty="0">
                <a:latin typeface="Arial" panose="020B0604020202020204" pitchFamily="34" charset="0"/>
                <a:cs typeface="Arial" panose="020B0604020202020204" pitchFamily="34" charset="0"/>
              </a:rPr>
              <a:t> </a:t>
            </a:r>
            <a:r>
              <a:rPr lang="es-ES" sz="2100" i="1" dirty="0" err="1">
                <a:latin typeface="Arial" panose="020B0604020202020204" pitchFamily="34" charset="0"/>
                <a:cs typeface="Arial" panose="020B0604020202020204" pitchFamily="34" charset="0"/>
              </a:rPr>
              <a:t>Mind</a:t>
            </a:r>
            <a:r>
              <a:rPr lang="es-ES" sz="2100" i="1" dirty="0">
                <a:latin typeface="Arial" panose="020B0604020202020204" pitchFamily="34" charset="0"/>
                <a:cs typeface="Arial" panose="020B0604020202020204" pitchFamily="34" charset="0"/>
              </a:rPr>
              <a:t> </a:t>
            </a:r>
            <a:r>
              <a:rPr lang="es-ES" sz="2100" dirty="0">
                <a:latin typeface="Arial" panose="020B0604020202020204" pitchFamily="34" charset="0"/>
                <a:cs typeface="Arial" panose="020B0604020202020204" pitchFamily="34" charset="0"/>
              </a:rPr>
              <a:t>(1983) </a:t>
            </a:r>
            <a:r>
              <a:rPr lang="es-ES" sz="2100" dirty="0">
                <a:latin typeface="Arial" panose="020B0604020202020204" pitchFamily="34" charset="0"/>
                <a:cs typeface="Arial" panose="020B0604020202020204" pitchFamily="34" charset="0"/>
                <a:sym typeface="Wingdings" pitchFamily="2" charset="2"/>
              </a:rPr>
              <a:t> </a:t>
            </a:r>
            <a:r>
              <a:rPr lang="es-ES" sz="2100" i="1" dirty="0">
                <a:latin typeface="Arial" panose="020B0604020202020204" pitchFamily="34" charset="0"/>
                <a:cs typeface="Arial" panose="020B0604020202020204" pitchFamily="34" charset="0"/>
              </a:rPr>
              <a:t>Estructuras de la mente </a:t>
            </a:r>
            <a:r>
              <a:rPr lang="es-ES" sz="2100" dirty="0">
                <a:latin typeface="Arial" panose="020B0604020202020204" pitchFamily="34" charset="0"/>
                <a:cs typeface="Arial" panose="020B0604020202020204" pitchFamily="34" charset="0"/>
              </a:rPr>
              <a:t>(1987).</a:t>
            </a:r>
          </a:p>
          <a:p>
            <a:pPr algn="just">
              <a:lnSpc>
                <a:spcPct val="100000"/>
              </a:lnSpc>
              <a:spcBef>
                <a:spcPts val="0"/>
              </a:spcBef>
              <a:buFont typeface="Arial" pitchFamily="34" charset="0"/>
              <a:buChar char="•"/>
            </a:pPr>
            <a:r>
              <a:rPr lang="es-ES" sz="2100" dirty="0">
                <a:latin typeface="Arial" panose="020B0604020202020204" pitchFamily="34" charset="0"/>
                <a:cs typeface="Arial" panose="020B0604020202020204" pitchFamily="34" charset="0"/>
              </a:rPr>
              <a:t> “No existe, y jamás puede existir, una sola lista irrefutable y aceptada de forma universal de las inteligencias humanas”.</a:t>
            </a:r>
          </a:p>
          <a:p>
            <a:pPr algn="just">
              <a:lnSpc>
                <a:spcPct val="100000"/>
              </a:lnSpc>
              <a:spcBef>
                <a:spcPts val="0"/>
              </a:spcBef>
              <a:buFont typeface="Arial" pitchFamily="34" charset="0"/>
              <a:buChar char="•"/>
            </a:pPr>
            <a:r>
              <a:rPr lang="es-ES" sz="2100" dirty="0">
                <a:latin typeface="Arial" panose="020B0604020202020204" pitchFamily="34" charset="0"/>
                <a:cs typeface="Arial" panose="020B0604020202020204" pitchFamily="34" charset="0"/>
              </a:rPr>
              <a:t> Existen ocho “signos” que debe presentar una inteligencia:</a:t>
            </a:r>
          </a:p>
          <a:p>
            <a:pPr marL="0" lvl="2" algn="just">
              <a:lnSpc>
                <a:spcPct val="100000"/>
              </a:lnSpc>
              <a:spcBef>
                <a:spcPts val="0"/>
              </a:spcBef>
            </a:pPr>
            <a:r>
              <a:rPr lang="es-ES" sz="2100" b="1" dirty="0">
                <a:solidFill>
                  <a:schemeClr val="bg1"/>
                </a:solidFill>
                <a:latin typeface="Arial" panose="020B0604020202020204" pitchFamily="34" charset="0"/>
                <a:cs typeface="Arial" panose="020B0604020202020204" pitchFamily="34" charset="0"/>
              </a:rPr>
              <a:t>- Que existan diferentes perfiles (prodigios que son muy precoces en uno o más de un aspecto de la competencia humana, personas con algún tipo de discapacidad mental que desarrollan algunas habilidades frente a otras más deterioradas, y personas con un perfil muy dispar de habilidades y deficiencias). </a:t>
            </a:r>
          </a:p>
          <a:p>
            <a:pPr marL="0" lvl="1" algn="just">
              <a:lnSpc>
                <a:spcPct val="100000"/>
              </a:lnSpc>
              <a:spcBef>
                <a:spcPts val="0"/>
              </a:spcBef>
            </a:pPr>
            <a:r>
              <a:rPr lang="es-ES" sz="2100" b="1" dirty="0">
                <a:solidFill>
                  <a:schemeClr val="bg1"/>
                </a:solidFill>
                <a:latin typeface="Arial" panose="020B0604020202020204" pitchFamily="34" charset="0"/>
                <a:cs typeface="Arial" panose="020B0604020202020204" pitchFamily="34" charset="0"/>
              </a:rPr>
              <a:t>-Que las taras que hacen referencia a una inteligencia y que permiten evaluarla se correlacionen mucho entre sí, haciéndolo en menor medida con las que evalúan otras inteligencias. </a:t>
            </a:r>
          </a:p>
        </p:txBody>
      </p:sp>
      <p:cxnSp>
        <p:nvCxnSpPr>
          <p:cNvPr id="6" name="Conector recto 5">
            <a:extLst>
              <a:ext uri="{FF2B5EF4-FFF2-40B4-BE49-F238E27FC236}">
                <a16:creationId xmlns:a16="http://schemas.microsoft.com/office/drawing/2014/main" id="{67C8088D-BA9F-44EC-926B-FDCB43AF7EBE}"/>
              </a:ext>
            </a:extLst>
          </p:cNvPr>
          <p:cNvCxnSpPr>
            <a:cxnSpLocks/>
          </p:cNvCxnSpPr>
          <p:nvPr/>
        </p:nvCxnSpPr>
        <p:spPr>
          <a:xfrm>
            <a:off x="841457" y="1201876"/>
            <a:ext cx="2826533"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CC32D1F5-33AA-4F30-B49E-A657F5537232}"/>
              </a:ext>
            </a:extLst>
          </p:cNvPr>
          <p:cNvSpPr txBox="1"/>
          <p:nvPr/>
        </p:nvSpPr>
        <p:spPr>
          <a:xfrm>
            <a:off x="510763" y="557035"/>
            <a:ext cx="3487922" cy="646331"/>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r>
              <a:rPr lang="es-ES" sz="3600" dirty="0">
                <a:solidFill>
                  <a:schemeClr val="bg1"/>
                </a:solidFill>
                <a:latin typeface="Arial Black" panose="020B0A04020102020204" pitchFamily="34" charset="0"/>
              </a:rPr>
              <a:t>UNIDAD N°4</a:t>
            </a:r>
            <a:endParaRPr lang="es-AR"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331084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910806" y="1826577"/>
            <a:ext cx="4329742" cy="404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buFont typeface="Arial" pitchFamily="34" charset="0"/>
              <a:buChar char="•"/>
            </a:pPr>
            <a:r>
              <a:rPr lang="es-ES" sz="1500"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LINGÜÍSTICA</a:t>
            </a:r>
            <a:r>
              <a:rPr lang="es-ES" sz="1500" dirty="0">
                <a:latin typeface="Arial" panose="020B0604020202020204" pitchFamily="34" charset="0"/>
                <a:cs typeface="Arial" panose="020B0604020202020204" pitchFamily="34" charset="0"/>
              </a:rPr>
              <a:t>: Se relaciona con las habilidades lingüísticas: sintaxis, fonología, semántica y pragmática. </a:t>
            </a:r>
          </a:p>
          <a:p>
            <a:pPr algn="l">
              <a:lnSpc>
                <a:spcPct val="100000"/>
              </a:lnSpc>
              <a:spcBef>
                <a:spcPts val="0"/>
              </a:spcBef>
            </a:pPr>
            <a:r>
              <a:rPr lang="es-ES" sz="1500" dirty="0">
                <a:latin typeface="Arial" panose="020B0604020202020204" pitchFamily="34" charset="0"/>
                <a:cs typeface="Arial" panose="020B0604020202020204" pitchFamily="34" charset="0"/>
              </a:rPr>
              <a:t>Un/una poeta como ejemplo de esta inteligencia. </a:t>
            </a:r>
          </a:p>
          <a:p>
            <a:pPr algn="l">
              <a:lnSpc>
                <a:spcPct val="100000"/>
              </a:lnSpc>
              <a:spcBef>
                <a:spcPts val="0"/>
              </a:spcBef>
            </a:pPr>
            <a:endParaRPr lang="es-ES" sz="1500" dirty="0">
              <a:latin typeface="Arial" panose="020B0604020202020204" pitchFamily="34" charset="0"/>
              <a:cs typeface="Arial" panose="020B0604020202020204" pitchFamily="34" charset="0"/>
            </a:endParaRPr>
          </a:p>
          <a:p>
            <a:pPr algn="l">
              <a:lnSpc>
                <a:spcPct val="100000"/>
              </a:lnSpc>
              <a:spcBef>
                <a:spcPts val="0"/>
              </a:spcBef>
              <a:buFont typeface="Arial" pitchFamily="34" charset="0"/>
              <a:buChar char="•"/>
            </a:pPr>
            <a:endParaRPr lang="es-ES" sz="1500" dirty="0">
              <a:latin typeface="Arial" panose="020B0604020202020204" pitchFamily="34" charset="0"/>
              <a:cs typeface="Arial" panose="020B0604020202020204" pitchFamily="34" charset="0"/>
            </a:endParaRPr>
          </a:p>
          <a:p>
            <a:pPr algn="l">
              <a:lnSpc>
                <a:spcPct val="100000"/>
              </a:lnSpc>
              <a:spcBef>
                <a:spcPts val="0"/>
              </a:spcBef>
              <a:buFont typeface="Arial" pitchFamily="34" charset="0"/>
              <a:buChar char="•"/>
            </a:pPr>
            <a:r>
              <a:rPr lang="es-ES" sz="1500"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MUSICAL: </a:t>
            </a:r>
            <a:r>
              <a:rPr lang="es-ES" sz="1500" dirty="0">
                <a:latin typeface="Arial" panose="020B0604020202020204" pitchFamily="34" charset="0"/>
                <a:cs typeface="Arial" panose="020B0604020202020204" pitchFamily="34" charset="0"/>
              </a:rPr>
              <a:t>referida al talento musical. Entre sus componentes destacan el tono (o melodía) y el ritmo.</a:t>
            </a:r>
          </a:p>
          <a:p>
            <a:pPr algn="l">
              <a:lnSpc>
                <a:spcPct val="100000"/>
              </a:lnSpc>
              <a:spcBef>
                <a:spcPts val="0"/>
              </a:spcBef>
            </a:pPr>
            <a:r>
              <a:rPr lang="es-ES" sz="1500" dirty="0">
                <a:latin typeface="Arial" panose="020B0604020202020204" pitchFamily="34" charset="0"/>
                <a:cs typeface="Arial" panose="020B0604020202020204" pitchFamily="34" charset="0"/>
              </a:rPr>
              <a:t>Inteligencia que está conectada con la vida sentimental, afirmando que la música puede servir como forma de captar o de conocer sentimientos. </a:t>
            </a:r>
          </a:p>
          <a:p>
            <a:pPr algn="l">
              <a:lnSpc>
                <a:spcPct val="100000"/>
              </a:lnSpc>
              <a:spcBef>
                <a:spcPts val="0"/>
              </a:spcBef>
            </a:pPr>
            <a:r>
              <a:rPr lang="es-ES" sz="1500" dirty="0">
                <a:latin typeface="Arial" panose="020B0604020202020204" pitchFamily="34" charset="0"/>
                <a:cs typeface="Arial" panose="020B0604020202020204" pitchFamily="34" charset="0"/>
              </a:rPr>
              <a:t>Relación directa con la esfera matemática, donde se habla de esta relación desde tiempos medievales por las características en común compartidas. </a:t>
            </a:r>
          </a:p>
        </p:txBody>
      </p:sp>
      <p:pic>
        <p:nvPicPr>
          <p:cNvPr id="2" name="Picture 2">
            <a:extLst>
              <a:ext uri="{FF2B5EF4-FFF2-40B4-BE49-F238E27FC236}">
                <a16:creationId xmlns:a16="http://schemas.microsoft.com/office/drawing/2014/main" id="{7F3A05C0-1ADA-16B0-BC97-8D5E253A5EA9}"/>
              </a:ext>
            </a:extLst>
          </p:cNvPr>
          <p:cNvPicPr>
            <a:picLocks noChangeAspect="1" noChangeArrowheads="1"/>
          </p:cNvPicPr>
          <p:nvPr/>
        </p:nvPicPr>
        <p:blipFill>
          <a:blip r:embed="rId6"/>
          <a:srcRect l="33555" t="23413" r="34142" b="22984"/>
          <a:stretch>
            <a:fillRect/>
          </a:stretch>
        </p:blipFill>
        <p:spPr bwMode="auto">
          <a:xfrm>
            <a:off x="434255" y="1738639"/>
            <a:ext cx="4424403" cy="4127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369332"/>
          </a:xfrm>
          <a:prstGeom prst="rect">
            <a:avLst/>
          </a:prstGeom>
          <a:noFill/>
        </p:spPr>
        <p:txBody>
          <a:bodyPr wrap="square">
            <a:spAutoFit/>
          </a:bodyPr>
          <a:lstStyle/>
          <a:p>
            <a:pPr algn="ctr"/>
            <a:r>
              <a:rPr lang="es-ES" b="1" dirty="0">
                <a:solidFill>
                  <a:schemeClr val="bg1"/>
                </a:solidFill>
                <a:latin typeface="Arial Black" panose="020B0A04020102020204" pitchFamily="34" charset="0"/>
              </a:rPr>
              <a:t>TEORÍA DE LAS INTELIGENCIAS MÚLTIPLES (Gardner, 1983, 1987) </a:t>
            </a:r>
          </a:p>
        </p:txBody>
      </p:sp>
    </p:spTree>
    <p:extLst>
      <p:ext uri="{BB962C8B-B14F-4D97-AF65-F5344CB8AC3E}">
        <p14:creationId xmlns:p14="http://schemas.microsoft.com/office/powerpoint/2010/main" val="2867507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964594" y="1738639"/>
            <a:ext cx="4424402" cy="404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500"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LÓGICO-MATEMÁTICA: </a:t>
            </a:r>
            <a:r>
              <a:rPr lang="es-ES" sz="1500" dirty="0">
                <a:latin typeface="Arial" panose="020B0604020202020204" pitchFamily="34" charset="0"/>
                <a:cs typeface="Arial" panose="020B0604020202020204" pitchFamily="34" charset="0"/>
              </a:rPr>
              <a:t>capacidad para manejar determinadas clases de problemas (acciones sobre objetos, relaciones entre esas acciones…) y que interactúa de forma productiva con la inteligencia espacial en áreas como la ingeniería o la arquitectura. </a:t>
            </a:r>
          </a:p>
          <a:p>
            <a:pPr lvl="0" algn="l">
              <a:buFont typeface="Arial" pitchFamily="34" charset="0"/>
              <a:buChar char="•"/>
            </a:pPr>
            <a:r>
              <a:rPr lang="es-ES" sz="1500" b="1" dirty="0">
                <a:latin typeface="Arial" panose="020B0604020202020204" pitchFamily="34" charset="0"/>
                <a:cs typeface="Arial" panose="020B0604020202020204" pitchFamily="34" charset="0"/>
              </a:rPr>
              <a:t> INTELIGENCIA ESPACIAL</a:t>
            </a:r>
            <a:r>
              <a:rPr lang="es-ES" sz="1500" dirty="0">
                <a:latin typeface="Arial" panose="020B0604020202020204" pitchFamily="34" charset="0"/>
                <a:cs typeface="Arial" panose="020B0604020202020204" pitchFamily="34" charset="0"/>
              </a:rPr>
              <a:t>: abarca las capacidades para percibir con exactitud el mundo visual, realizar transformaciones y modificaciones a las percepciones iniciales propias, reconocer características del mismo elemento, encontrar parecidos entre dos formas a priori dispares, transformar o reconocer la transformación de un elemento a otro, etc.</a:t>
            </a:r>
          </a:p>
          <a:p>
            <a:pPr lvl="0" algn="l"/>
            <a:r>
              <a:rPr lang="es-ES" sz="1500" dirty="0">
                <a:latin typeface="Arial" panose="020B0604020202020204" pitchFamily="34" charset="0"/>
                <a:cs typeface="Arial" panose="020B0604020202020204" pitchFamily="34" charset="0"/>
              </a:rPr>
              <a:t>Aunque Gardner habla del deterioro de algunas inteligencias con el paso del tiempo, parce que la inteligencia espacial se conserva, sobre todo, en aquellas personas que la han practicado durante su vida.</a:t>
            </a:r>
          </a:p>
        </p:txBody>
      </p:sp>
      <p:pic>
        <p:nvPicPr>
          <p:cNvPr id="2" name="Picture 2">
            <a:extLst>
              <a:ext uri="{FF2B5EF4-FFF2-40B4-BE49-F238E27FC236}">
                <a16:creationId xmlns:a16="http://schemas.microsoft.com/office/drawing/2014/main" id="{7F3A05C0-1ADA-16B0-BC97-8D5E253A5EA9}"/>
              </a:ext>
            </a:extLst>
          </p:cNvPr>
          <p:cNvPicPr>
            <a:picLocks noChangeAspect="1" noChangeArrowheads="1"/>
          </p:cNvPicPr>
          <p:nvPr/>
        </p:nvPicPr>
        <p:blipFill>
          <a:blip r:embed="rId6"/>
          <a:srcRect l="33555" t="23413" r="34142" b="22984"/>
          <a:stretch>
            <a:fillRect/>
          </a:stretch>
        </p:blipFill>
        <p:spPr bwMode="auto">
          <a:xfrm>
            <a:off x="434255" y="1738639"/>
            <a:ext cx="4424403" cy="4127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369332"/>
          </a:xfrm>
          <a:prstGeom prst="rect">
            <a:avLst/>
          </a:prstGeom>
          <a:noFill/>
        </p:spPr>
        <p:txBody>
          <a:bodyPr wrap="square">
            <a:spAutoFit/>
          </a:bodyPr>
          <a:lstStyle/>
          <a:p>
            <a:pPr algn="ctr"/>
            <a:r>
              <a:rPr lang="es-ES" b="1" dirty="0">
                <a:solidFill>
                  <a:schemeClr val="bg1"/>
                </a:solidFill>
                <a:latin typeface="Arial Black" panose="020B0A04020102020204" pitchFamily="34" charset="0"/>
              </a:rPr>
              <a:t>TEORÍA DE LAS INTELIGENCIAS MÚLTIPLES (Gardner, 1983, 1987) </a:t>
            </a:r>
          </a:p>
        </p:txBody>
      </p:sp>
    </p:spTree>
    <p:extLst>
      <p:ext uri="{BB962C8B-B14F-4D97-AF65-F5344CB8AC3E}">
        <p14:creationId xmlns:p14="http://schemas.microsoft.com/office/powerpoint/2010/main" val="2090444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876798" y="1540307"/>
            <a:ext cx="4424403" cy="404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500"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CINESTÉSICO-CORPORAL: </a:t>
            </a:r>
            <a:r>
              <a:rPr lang="es-ES" sz="1500" dirty="0">
                <a:latin typeface="Arial" panose="020B0604020202020204" pitchFamily="34" charset="0"/>
                <a:cs typeface="Arial" panose="020B0604020202020204" pitchFamily="34" charset="0"/>
              </a:rPr>
              <a:t>figura del mimo como ejemplo claro de esta inteligencia. Referida a capacidades como emplear el cuerpo en formas diferenciadas y hábiles o trabajar hábilmente con objetos (que requieran movimientos tanto de motricidad fina como gruesa). Así, se resume esta inteligencia en dos capacidades: controlar los movimientos corporales propios y la capacidad para manejar objetos con habilidad.</a:t>
            </a:r>
          </a:p>
          <a:p>
            <a:pPr algn="l">
              <a:buFont typeface="Arial" pitchFamily="34" charset="0"/>
              <a:buChar char="•"/>
            </a:pPr>
            <a:r>
              <a:rPr lang="es-ES" sz="1500"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INTELIGENCIAS PERSONALES: </a:t>
            </a:r>
            <a:r>
              <a:rPr lang="es-ES" sz="1500" dirty="0">
                <a:latin typeface="Arial" panose="020B0604020202020204" pitchFamily="34" charset="0"/>
                <a:cs typeface="Arial" panose="020B0604020202020204" pitchFamily="34" charset="0"/>
              </a:rPr>
              <a:t>son las más importantes para los humanos ya que es el sitio de nuestros logros más admirables y también de las tendencias más aterrorizantes. Se denominan “inteligencias” ya que hay dos: la </a:t>
            </a:r>
            <a:r>
              <a:rPr lang="es-ES" sz="1500" b="1" dirty="0">
                <a:latin typeface="Arial" panose="020B0604020202020204" pitchFamily="34" charset="0"/>
                <a:cs typeface="Arial" panose="020B0604020202020204" pitchFamily="34" charset="0"/>
              </a:rPr>
              <a:t>intrapersonal</a:t>
            </a:r>
            <a:r>
              <a:rPr lang="es-ES" sz="1500" dirty="0">
                <a:latin typeface="Arial" panose="020B0604020202020204" pitchFamily="34" charset="0"/>
                <a:cs typeface="Arial" panose="020B0604020202020204" pitchFamily="34" charset="0"/>
              </a:rPr>
              <a:t> (desarrollo de los aspectos internos de una persona, gama propia de afectos y emociones) y la </a:t>
            </a:r>
            <a:r>
              <a:rPr lang="es-ES" sz="1500" b="1" dirty="0">
                <a:latin typeface="Arial" panose="020B0604020202020204" pitchFamily="34" charset="0"/>
                <a:cs typeface="Arial" panose="020B0604020202020204" pitchFamily="34" charset="0"/>
              </a:rPr>
              <a:t>interpersonal</a:t>
            </a:r>
            <a:r>
              <a:rPr lang="es-ES" sz="1500" dirty="0">
                <a:latin typeface="Arial" panose="020B0604020202020204" pitchFamily="34" charset="0"/>
                <a:cs typeface="Arial" panose="020B0604020202020204" pitchFamily="34" charset="0"/>
              </a:rPr>
              <a:t> (hacia otros individuos, que permite leer las intenciones y los deseos, incluso escondidos, de otras personas, permitiendo actuar con base a este conocimiento).</a:t>
            </a:r>
          </a:p>
        </p:txBody>
      </p:sp>
      <p:pic>
        <p:nvPicPr>
          <p:cNvPr id="2" name="Picture 2">
            <a:extLst>
              <a:ext uri="{FF2B5EF4-FFF2-40B4-BE49-F238E27FC236}">
                <a16:creationId xmlns:a16="http://schemas.microsoft.com/office/drawing/2014/main" id="{7F3A05C0-1ADA-16B0-BC97-8D5E253A5EA9}"/>
              </a:ext>
            </a:extLst>
          </p:cNvPr>
          <p:cNvPicPr>
            <a:picLocks noChangeAspect="1" noChangeArrowheads="1"/>
          </p:cNvPicPr>
          <p:nvPr/>
        </p:nvPicPr>
        <p:blipFill>
          <a:blip r:embed="rId6"/>
          <a:srcRect l="33555" t="23413" r="34142" b="22984"/>
          <a:stretch>
            <a:fillRect/>
          </a:stretch>
        </p:blipFill>
        <p:spPr bwMode="auto">
          <a:xfrm>
            <a:off x="373220" y="1738639"/>
            <a:ext cx="4424403" cy="4127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369332"/>
          </a:xfrm>
          <a:prstGeom prst="rect">
            <a:avLst/>
          </a:prstGeom>
          <a:noFill/>
        </p:spPr>
        <p:txBody>
          <a:bodyPr wrap="square">
            <a:spAutoFit/>
          </a:bodyPr>
          <a:lstStyle/>
          <a:p>
            <a:pPr algn="ctr"/>
            <a:r>
              <a:rPr lang="es-ES" b="1" dirty="0">
                <a:solidFill>
                  <a:schemeClr val="bg1"/>
                </a:solidFill>
                <a:latin typeface="Arial Black" panose="020B0A04020102020204" pitchFamily="34" charset="0"/>
              </a:rPr>
              <a:t>TEORÍA DE LAS INTELIGENCIAS MÚLTIPLES (Gardner, 1983, 1987) </a:t>
            </a:r>
          </a:p>
        </p:txBody>
      </p:sp>
    </p:spTree>
    <p:extLst>
      <p:ext uri="{BB962C8B-B14F-4D97-AF65-F5344CB8AC3E}">
        <p14:creationId xmlns:p14="http://schemas.microsoft.com/office/powerpoint/2010/main" val="928593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ECA408BB-43A9-4CD2-A838-1784C117A30A}"/>
              </a:ext>
            </a:extLst>
          </p:cNvPr>
          <p:cNvSpPr txBox="1"/>
          <p:nvPr/>
        </p:nvSpPr>
        <p:spPr>
          <a:xfrm>
            <a:off x="1076314" y="926724"/>
            <a:ext cx="7837390" cy="400110"/>
          </a:xfrm>
          <a:prstGeom prst="rect">
            <a:avLst/>
          </a:prstGeom>
          <a:noFill/>
        </p:spPr>
        <p:txBody>
          <a:bodyPr wrap="square">
            <a:spAutoFit/>
          </a:bodyPr>
          <a:lstStyle/>
          <a:p>
            <a:pPr algn="ctr"/>
            <a:r>
              <a:rPr lang="es-ES" sz="2000" b="1" dirty="0">
                <a:solidFill>
                  <a:schemeClr val="bg1"/>
                </a:solidFill>
                <a:latin typeface="Arial Black" panose="020B0A04020102020204" pitchFamily="34" charset="0"/>
              </a:rPr>
              <a:t>MANUAL INTELIGENCIA XXI (Salguero et al., 2017) </a:t>
            </a:r>
          </a:p>
        </p:txBody>
      </p:sp>
      <p:sp>
        <p:nvSpPr>
          <p:cNvPr id="2" name="4 CuadroTexto">
            <a:extLst>
              <a:ext uri="{FF2B5EF4-FFF2-40B4-BE49-F238E27FC236}">
                <a16:creationId xmlns:a16="http://schemas.microsoft.com/office/drawing/2014/main" id="{3FEA70EC-1A88-8A47-9778-DD79C1372FE8}"/>
              </a:ext>
            </a:extLst>
          </p:cNvPr>
          <p:cNvSpPr txBox="1"/>
          <p:nvPr/>
        </p:nvSpPr>
        <p:spPr>
          <a:xfrm>
            <a:off x="504870" y="1766771"/>
            <a:ext cx="8743855" cy="3693319"/>
          </a:xfrm>
          <a:prstGeom prst="rect">
            <a:avLst/>
          </a:prstGeom>
          <a:noFill/>
        </p:spPr>
        <p:txBody>
          <a:bodyPr wrap="square" rtlCol="0">
            <a:spAutoFit/>
          </a:bodyPr>
          <a:lstStyle/>
          <a:p>
            <a:pPr algn="just">
              <a:buFont typeface="Arial" pitchFamily="34" charset="0"/>
              <a:buChar char="•"/>
            </a:pPr>
            <a:r>
              <a:rPr lang="es-ES" i="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Tiene como punto de partida la Teoría de las Inteligencias Múltiples de Gardner.</a:t>
            </a:r>
          </a:p>
          <a:p>
            <a:pPr algn="just">
              <a:buFont typeface="Arial" pitchFamily="34" charset="0"/>
              <a:buChar char="•"/>
            </a:pPr>
            <a:endParaRPr lang="es-ES" dirty="0">
              <a:latin typeface="Arial" panose="020B0604020202020204" pitchFamily="34" charset="0"/>
              <a:cs typeface="Arial" panose="020B0604020202020204" pitchFamily="34" charset="0"/>
            </a:endParaRPr>
          </a:p>
          <a:p>
            <a:pPr algn="just">
              <a:buFont typeface="Arial" pitchFamily="34" charset="0"/>
              <a:buChar char="•"/>
            </a:pPr>
            <a:r>
              <a:rPr lang="es-ES" dirty="0">
                <a:latin typeface="Arial" panose="020B0604020202020204" pitchFamily="34" charset="0"/>
                <a:cs typeface="Arial" panose="020B0604020202020204" pitchFamily="34" charset="0"/>
              </a:rPr>
              <a:t> El objetivo es entrenar las funciones cognitivas que tienen mayor trascendencia en el mantenimiento de la mente activa”.</a:t>
            </a:r>
          </a:p>
          <a:p>
            <a:pPr algn="just">
              <a:buFont typeface="Arial" pitchFamily="34" charset="0"/>
              <a:buChar char="•"/>
            </a:pPr>
            <a:endParaRPr lang="es-ES" dirty="0">
              <a:latin typeface="Arial" panose="020B0604020202020204" pitchFamily="34" charset="0"/>
              <a:cs typeface="Arial" panose="020B0604020202020204" pitchFamily="34" charset="0"/>
            </a:endParaRPr>
          </a:p>
          <a:p>
            <a:pPr algn="just">
              <a:buFont typeface="Arial" pitchFamily="34" charset="0"/>
              <a:buChar char="•"/>
            </a:pPr>
            <a:r>
              <a:rPr lang="es-ES" dirty="0">
                <a:latin typeface="Arial" panose="020B0604020202020204" pitchFamily="34" charset="0"/>
                <a:cs typeface="Arial" panose="020B0604020202020204" pitchFamily="34" charset="0"/>
              </a:rPr>
              <a:t> Diseñado para ser utilizado en grupos de población de todas las edades.</a:t>
            </a:r>
          </a:p>
          <a:p>
            <a:pPr algn="just">
              <a:buFont typeface="Arial" pitchFamily="34" charset="0"/>
              <a:buChar char="•"/>
            </a:pPr>
            <a:endParaRPr lang="es-ES" dirty="0">
              <a:latin typeface="Arial" panose="020B0604020202020204" pitchFamily="34" charset="0"/>
              <a:cs typeface="Arial" panose="020B0604020202020204" pitchFamily="34" charset="0"/>
            </a:endParaRPr>
          </a:p>
          <a:p>
            <a:pPr algn="just">
              <a:buFont typeface="Arial" pitchFamily="34" charset="0"/>
              <a:buChar char="•"/>
            </a:pPr>
            <a:r>
              <a:rPr lang="es-ES" dirty="0">
                <a:latin typeface="Arial" panose="020B0604020202020204" pitchFamily="34" charset="0"/>
                <a:cs typeface="Arial" panose="020B0604020202020204" pitchFamily="34" charset="0"/>
              </a:rPr>
              <a:t> Actividades individuales y grupales que simulen y permitan reproducir situaciones de la vida cotidiana así como tareas relacionadas con los intereses y necesidades de las personas.</a:t>
            </a:r>
          </a:p>
          <a:p>
            <a:pPr algn="just">
              <a:buFont typeface="Arial" pitchFamily="34" charset="0"/>
              <a:buChar char="•"/>
            </a:pPr>
            <a:endParaRPr lang="es-ES" dirty="0">
              <a:latin typeface="Arial" panose="020B0604020202020204" pitchFamily="34" charset="0"/>
              <a:cs typeface="Arial" panose="020B0604020202020204" pitchFamily="34" charset="0"/>
            </a:endParaRPr>
          </a:p>
          <a:p>
            <a:pPr algn="just">
              <a:buFont typeface="Arial" pitchFamily="34" charset="0"/>
              <a:buChar char="•"/>
            </a:pPr>
            <a:r>
              <a:rPr lang="es-ES" dirty="0">
                <a:latin typeface="Arial" panose="020B0604020202020204" pitchFamily="34" charset="0"/>
                <a:cs typeface="Arial" panose="020B0604020202020204" pitchFamily="34" charset="0"/>
              </a:rPr>
              <a:t> Para poder llevarlas a cabo, el programa habla de la figura de un mediador o experto que gestione el correcto desarrollo de la propuesta. </a:t>
            </a:r>
          </a:p>
        </p:txBody>
      </p:sp>
    </p:spTree>
    <p:extLst>
      <p:ext uri="{BB962C8B-B14F-4D97-AF65-F5344CB8AC3E}">
        <p14:creationId xmlns:p14="http://schemas.microsoft.com/office/powerpoint/2010/main" val="238100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982076" y="1862083"/>
            <a:ext cx="4424403" cy="404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500" i="1"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VERBAL: </a:t>
            </a:r>
            <a:r>
              <a:rPr lang="es-ES" sz="1500" dirty="0">
                <a:latin typeface="Arial" panose="020B0604020202020204" pitchFamily="34" charset="0"/>
                <a:cs typeface="Arial" panose="020B0604020202020204" pitchFamily="34" charset="0"/>
              </a:rPr>
              <a:t>capacidad para usar las palabras de forma eficaz y efectiva, pudiéndolo hacer de forma oral o escrita. </a:t>
            </a:r>
          </a:p>
          <a:p>
            <a:pPr algn="l"/>
            <a:r>
              <a:rPr lang="es-ES" sz="1500" dirty="0">
                <a:latin typeface="Arial" panose="020B0604020202020204" pitchFamily="34" charset="0"/>
                <a:cs typeface="Arial" panose="020B0604020202020204" pitchFamily="34" charset="0"/>
              </a:rPr>
              <a:t>Se trata de expresar lo que una persona piensa o siente a través de un código común existente entre hablantes o escribientes. </a:t>
            </a:r>
          </a:p>
          <a:p>
            <a:pPr algn="l"/>
            <a:r>
              <a:rPr lang="es-ES" sz="1500" dirty="0">
                <a:latin typeface="Arial" panose="020B0604020202020204" pitchFamily="34" charset="0"/>
                <a:cs typeface="Arial" panose="020B0604020202020204" pitchFamily="34" charset="0"/>
              </a:rPr>
              <a:t>Potencia habilidades como hablar, escuchar, escribir, leer, recordar, comunicar, debatir, explicar, articular frases o discursos</a:t>
            </a:r>
            <a:endParaRPr lang="es-ES" sz="1500" b="1" dirty="0">
              <a:latin typeface="Arial" panose="020B0604020202020204" pitchFamily="34" charset="0"/>
              <a:cs typeface="Arial" panose="020B0604020202020204" pitchFamily="34" charset="0"/>
            </a:endParaRPr>
          </a:p>
          <a:p>
            <a:pPr algn="l"/>
            <a:endParaRPr lang="es-ES" sz="1500" b="1" dirty="0">
              <a:latin typeface="Arial" panose="020B0604020202020204" pitchFamily="34" charset="0"/>
              <a:cs typeface="Arial" panose="020B0604020202020204" pitchFamily="34" charset="0"/>
            </a:endParaRPr>
          </a:p>
          <a:p>
            <a:pPr algn="l">
              <a:buFont typeface="Arial" pitchFamily="34" charset="0"/>
              <a:buChar char="•"/>
            </a:pPr>
            <a:r>
              <a:rPr lang="es-ES" sz="1500" b="1" dirty="0">
                <a:latin typeface="Arial" panose="020B0604020202020204" pitchFamily="34" charset="0"/>
                <a:cs typeface="Arial" panose="020B0604020202020204" pitchFamily="34" charset="0"/>
              </a:rPr>
              <a:t> INTELIGENCIA EMOCIONAL: </a:t>
            </a:r>
            <a:r>
              <a:rPr lang="es-ES" sz="1500" dirty="0">
                <a:latin typeface="Arial" panose="020B0604020202020204" pitchFamily="34" charset="0"/>
                <a:cs typeface="Arial" panose="020B0604020202020204" pitchFamily="34" charset="0"/>
              </a:rPr>
              <a:t>capacidad para valorar y expresar eficazmente las emociones propias y de los demás. Ayuda a observar e interpretar lo que sienten las personas que nos rodean así como reconocer los propios sentimientos.</a:t>
            </a:r>
            <a:endParaRPr lang="es-ES" sz="1500" b="1" dirty="0">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400110"/>
          </a:xfrm>
          <a:prstGeom prst="rect">
            <a:avLst/>
          </a:prstGeom>
          <a:noFill/>
        </p:spPr>
        <p:txBody>
          <a:bodyPr wrap="square">
            <a:spAutoFit/>
          </a:bodyPr>
          <a:lstStyle/>
          <a:p>
            <a:pPr algn="ctr"/>
            <a:r>
              <a:rPr lang="es-ES" sz="2000" b="1" dirty="0">
                <a:solidFill>
                  <a:schemeClr val="bg1"/>
                </a:solidFill>
                <a:latin typeface="Arial Black" panose="020B0A04020102020204" pitchFamily="34" charset="0"/>
                <a:cs typeface="Arial" panose="020B0604020202020204" pitchFamily="34" charset="0"/>
              </a:rPr>
              <a:t>MANUAL INTELIGENCIA XXI (Salguero et al., 2017) </a:t>
            </a:r>
          </a:p>
        </p:txBody>
      </p:sp>
      <p:pic>
        <p:nvPicPr>
          <p:cNvPr id="3" name="Picture 2">
            <a:extLst>
              <a:ext uri="{FF2B5EF4-FFF2-40B4-BE49-F238E27FC236}">
                <a16:creationId xmlns:a16="http://schemas.microsoft.com/office/drawing/2014/main" id="{D8945967-3D14-DB04-D237-358DC12C4109}"/>
              </a:ext>
            </a:extLst>
          </p:cNvPr>
          <p:cNvPicPr>
            <a:picLocks noChangeAspect="1" noChangeArrowheads="1"/>
          </p:cNvPicPr>
          <p:nvPr/>
        </p:nvPicPr>
        <p:blipFill>
          <a:blip r:embed="rId6"/>
          <a:srcRect l="32231" t="24106" r="31782" b="24569"/>
          <a:stretch>
            <a:fillRect/>
          </a:stretch>
        </p:blipFill>
        <p:spPr bwMode="auto">
          <a:xfrm>
            <a:off x="319363" y="1890357"/>
            <a:ext cx="4539294" cy="3639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4445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876798" y="2171057"/>
            <a:ext cx="4424403" cy="30747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500" i="1" dirty="0">
                <a:latin typeface="Arial" panose="020B0604020202020204" pitchFamily="34" charset="0"/>
                <a:cs typeface="Arial" panose="020B0604020202020204" pitchFamily="34" charset="0"/>
              </a:rPr>
              <a:t> </a:t>
            </a:r>
            <a:r>
              <a:rPr lang="es-ES" sz="1500" b="1" dirty="0">
                <a:latin typeface="Arial" panose="020B0604020202020204" pitchFamily="34" charset="0"/>
                <a:cs typeface="Arial" panose="020B0604020202020204" pitchFamily="34" charset="0"/>
              </a:rPr>
              <a:t>INTELIGENCIA PERCEPTIVA: </a:t>
            </a:r>
            <a:r>
              <a:rPr lang="es-ES" sz="1500" dirty="0">
                <a:latin typeface="Arial" panose="020B0604020202020204" pitchFamily="34" charset="0"/>
                <a:cs typeface="Arial" panose="020B0604020202020204" pitchFamily="34" charset="0"/>
              </a:rPr>
              <a:t>relacionada con la discriminación sensorial, la memoria y la atención. Ayuda a obtener datos e informaciones, a situarlos de forma espacial y temporal, facilitando así su comprensión y memorización.</a:t>
            </a:r>
          </a:p>
          <a:p>
            <a:pPr algn="l"/>
            <a:endParaRPr lang="es-ES" sz="1500" b="1" dirty="0">
              <a:latin typeface="Arial" panose="020B0604020202020204" pitchFamily="34" charset="0"/>
              <a:cs typeface="Arial" panose="020B0604020202020204" pitchFamily="34" charset="0"/>
            </a:endParaRPr>
          </a:p>
          <a:p>
            <a:pPr algn="l">
              <a:buFont typeface="Arial" pitchFamily="34" charset="0"/>
              <a:buChar char="•"/>
            </a:pPr>
            <a:r>
              <a:rPr lang="es-ES" sz="1500" b="1" dirty="0">
                <a:latin typeface="Arial" panose="020B0604020202020204" pitchFamily="34" charset="0"/>
                <a:cs typeface="Arial" panose="020B0604020202020204" pitchFamily="34" charset="0"/>
              </a:rPr>
              <a:t> INTELIGENCIA NUMÉRICA: </a:t>
            </a:r>
            <a:r>
              <a:rPr lang="es-ES" sz="1500" dirty="0">
                <a:latin typeface="Arial" panose="020B0604020202020204" pitchFamily="34" charset="0"/>
                <a:cs typeface="Arial" panose="020B0604020202020204" pitchFamily="34" charset="0"/>
              </a:rPr>
              <a:t>también denominada matemática. Permite usar los símbolos numéricos, realizar operaciones matemáticas y resolver problemas de esta índole. Abarca la interpretación de datos así como la creación y resolución de problemas numéricos o de ingenio. </a:t>
            </a:r>
            <a:endParaRPr lang="es-ES" sz="1500" b="1" dirty="0">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F5C0771D-6F68-B099-B605-8A6E2054A03E}"/>
              </a:ext>
            </a:extLst>
          </p:cNvPr>
          <p:cNvSpPr txBox="1"/>
          <p:nvPr/>
        </p:nvSpPr>
        <p:spPr>
          <a:xfrm>
            <a:off x="510775" y="949441"/>
            <a:ext cx="8695765" cy="400110"/>
          </a:xfrm>
          <a:prstGeom prst="rect">
            <a:avLst/>
          </a:prstGeom>
          <a:noFill/>
        </p:spPr>
        <p:txBody>
          <a:bodyPr wrap="square">
            <a:spAutoFit/>
          </a:bodyPr>
          <a:lstStyle/>
          <a:p>
            <a:pPr algn="ctr"/>
            <a:r>
              <a:rPr lang="es-ES" sz="2000" b="1" dirty="0">
                <a:solidFill>
                  <a:schemeClr val="bg1"/>
                </a:solidFill>
                <a:latin typeface="Arial Black" panose="020B0A04020102020204" pitchFamily="34" charset="0"/>
                <a:cs typeface="Arial" panose="020B0604020202020204" pitchFamily="34" charset="0"/>
              </a:rPr>
              <a:t>MANUAL INTELIGENCIA XXI (Salguero et al., 2017) </a:t>
            </a:r>
          </a:p>
        </p:txBody>
      </p:sp>
      <p:pic>
        <p:nvPicPr>
          <p:cNvPr id="3" name="Picture 2">
            <a:extLst>
              <a:ext uri="{FF2B5EF4-FFF2-40B4-BE49-F238E27FC236}">
                <a16:creationId xmlns:a16="http://schemas.microsoft.com/office/drawing/2014/main" id="{D8945967-3D14-DB04-D237-358DC12C4109}"/>
              </a:ext>
            </a:extLst>
          </p:cNvPr>
          <p:cNvPicPr>
            <a:picLocks noChangeAspect="1" noChangeArrowheads="1"/>
          </p:cNvPicPr>
          <p:nvPr/>
        </p:nvPicPr>
        <p:blipFill>
          <a:blip r:embed="rId6"/>
          <a:srcRect l="32231" t="24106" r="31782" b="24569"/>
          <a:stretch>
            <a:fillRect/>
          </a:stretch>
        </p:blipFill>
        <p:spPr bwMode="auto">
          <a:xfrm>
            <a:off x="319363" y="1890357"/>
            <a:ext cx="4539294" cy="3639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1663127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TotalTime>
  <Words>1568</Words>
  <Application>Microsoft Office PowerPoint</Application>
  <PresentationFormat>Panorámica</PresentationFormat>
  <Paragraphs>128</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Arial</vt:lpstr>
      <vt:lpstr>Arial Black</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SBulacio</dc:creator>
  <cp:lastModifiedBy>SBulacio</cp:lastModifiedBy>
  <cp:revision>33</cp:revision>
  <dcterms:created xsi:type="dcterms:W3CDTF">2023-07-13T23:26:41Z</dcterms:created>
  <dcterms:modified xsi:type="dcterms:W3CDTF">2023-11-21T14:38:04Z</dcterms:modified>
</cp:coreProperties>
</file>